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3"/>
  </p:notesMasterIdLst>
  <p:sldIdLst>
    <p:sldId id="256" r:id="rId2"/>
    <p:sldId id="257" r:id="rId3"/>
    <p:sldId id="259" r:id="rId4"/>
    <p:sldId id="260" r:id="rId5"/>
    <p:sldId id="261" r:id="rId6"/>
    <p:sldId id="287" r:id="rId7"/>
    <p:sldId id="262" r:id="rId8"/>
    <p:sldId id="263" r:id="rId9"/>
    <p:sldId id="264" r:id="rId10"/>
    <p:sldId id="265" r:id="rId11"/>
    <p:sldId id="267" r:id="rId12"/>
    <p:sldId id="266" r:id="rId13"/>
    <p:sldId id="268" r:id="rId14"/>
    <p:sldId id="269" r:id="rId15"/>
    <p:sldId id="270" r:id="rId16"/>
    <p:sldId id="271" r:id="rId17"/>
    <p:sldId id="273" r:id="rId18"/>
    <p:sldId id="272"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384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h97rg+ZNBHVGntt/wRLEJnWpD2p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3E5B"/>
    <a:srgbClr val="652016"/>
    <a:srgbClr val="944023"/>
    <a:srgbClr val="9012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701BB65-6583-4DEC-B353-B6D606DAAFB0}">
  <a:tblStyle styleId="{E701BB65-6583-4DEC-B353-B6D606DAAFB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244" autoAdjust="0"/>
  </p:normalViewPr>
  <p:slideViewPr>
    <p:cSldViewPr snapToGrid="0">
      <p:cViewPr varScale="1">
        <p:scale>
          <a:sx n="82" d="100"/>
          <a:sy n="82" d="100"/>
        </p:scale>
        <p:origin x="691"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zh-TW"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thetravelovers.com/2015/06/%E9%A6%AC%E4%B8%98%E6%AF%94%E4%B8%98-machu-picchu-1/"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klook.com/zh-TW/blog/tip-rome-10-photo-place-guide-rom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www.6mj.com/news/changchen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zh.wikipedia.org/wiki/%E5%8D%A1%E5%85%B9%E5%B0%BC%E7%A5%9E%E6%AE%BF"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latin typeface="DFKai-SB"/>
                <a:ea typeface="DFKai-SB"/>
                <a:cs typeface="DFKai-SB"/>
                <a:sym typeface="DFKai-SB"/>
              </a:rPr>
              <a:t>在</a:t>
            </a:r>
            <a:r>
              <a:rPr lang="zh-TW" altLang="en-US" dirty="0">
                <a:solidFill>
                  <a:srgbClr val="FF0000"/>
                </a:solidFill>
                <a:latin typeface="DFKai-SB"/>
                <a:ea typeface="DFKai-SB"/>
                <a:cs typeface="DFKai-SB"/>
                <a:sym typeface="DFKai-SB"/>
              </a:rPr>
              <a:t>經過救世基督像</a:t>
            </a:r>
            <a:r>
              <a:rPr lang="zh-TW" altLang="en-US" dirty="0">
                <a:latin typeface="DFKai-SB"/>
                <a:ea typeface="DFKai-SB"/>
                <a:cs typeface="DFKai-SB"/>
                <a:sym typeface="DFKai-SB"/>
              </a:rPr>
              <a:t>時，阿拉丁發現基督像手中會夾著一張破舊地圖，她們拿到地圖之後，發現地點是在</a:t>
            </a:r>
            <a:r>
              <a:rPr lang="en-US" altLang="zh-TW" dirty="0">
                <a:latin typeface="DFKai-SB"/>
                <a:ea typeface="DFKai-SB"/>
                <a:cs typeface="DFKai-SB"/>
                <a:sym typeface="DFKai-SB"/>
              </a:rPr>
              <a:t>【</a:t>
            </a:r>
            <a:r>
              <a:rPr lang="zh-TW" altLang="en-US" dirty="0">
                <a:latin typeface="DFKai-SB"/>
                <a:ea typeface="DFKai-SB"/>
                <a:cs typeface="DFKai-SB"/>
                <a:sym typeface="DFKai-SB"/>
              </a:rPr>
              <a:t>祕魯─馬丘比丘</a:t>
            </a:r>
            <a:r>
              <a:rPr lang="en-US" altLang="zh-TW" dirty="0">
                <a:latin typeface="DFKai-SB"/>
                <a:ea typeface="DFKai-SB"/>
                <a:cs typeface="DFKai-SB"/>
                <a:sym typeface="DFKai-SB"/>
              </a:rPr>
              <a:t>】</a:t>
            </a:r>
            <a:r>
              <a:rPr lang="zh-TW" altLang="en-US" dirty="0">
                <a:latin typeface="DFKai-SB"/>
                <a:ea typeface="DFKai-SB"/>
                <a:cs typeface="DFKai-SB"/>
                <a:sym typeface="DFKai-SB"/>
              </a:rPr>
              <a:t>，於是兩人再繼續搭乘飛天魔毯前往秘魯</a:t>
            </a:r>
            <a:r>
              <a:rPr lang="en-US" altLang="zh-TW" dirty="0">
                <a:latin typeface="DFKai-SB"/>
                <a:ea typeface="DFKai-SB"/>
                <a:cs typeface="DFKai-SB"/>
                <a:sym typeface="DFKai-SB"/>
              </a:rPr>
              <a:t>(5-10</a:t>
            </a:r>
            <a:r>
              <a:rPr lang="zh-TW" altLang="en-US" dirty="0">
                <a:latin typeface="DFKai-SB"/>
                <a:ea typeface="DFKai-SB"/>
                <a:cs typeface="DFKai-SB"/>
                <a:sym typeface="DFKai-SB"/>
              </a:rPr>
              <a:t>月</a:t>
            </a:r>
            <a:r>
              <a:rPr lang="en-US" altLang="zh-TW" dirty="0">
                <a:latin typeface="DFKai-SB"/>
                <a:ea typeface="DFKai-SB"/>
                <a:cs typeface="DFKai-SB"/>
                <a:sym typeface="DFKai-SB"/>
              </a:rPr>
              <a:t>)</a:t>
            </a:r>
            <a:endParaRPr lang="zh-TW" altLang="en-US" dirty="0"/>
          </a:p>
          <a:p>
            <a:pPr marL="0" lvl="0" indent="0" algn="l" rtl="0">
              <a:lnSpc>
                <a:spcPct val="100000"/>
              </a:lnSpc>
              <a:spcBef>
                <a:spcPts val="0"/>
              </a:spcBef>
              <a:spcAft>
                <a:spcPts val="0"/>
              </a:spcAft>
              <a:buClr>
                <a:srgbClr val="000000"/>
              </a:buClr>
              <a:buSzPts val="1400"/>
              <a:buFont typeface="Arial"/>
              <a:buNone/>
            </a:pPr>
            <a:endParaRPr dirty="0"/>
          </a:p>
        </p:txBody>
      </p:sp>
      <p:sp>
        <p:nvSpPr>
          <p:cNvPr id="188" name="Google Shape;18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endParaRPr dirty="0"/>
          </a:p>
        </p:txBody>
      </p:sp>
      <p:sp>
        <p:nvSpPr>
          <p:cNvPr id="183" name="Google Shape;18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zh-TW">
                <a:latin typeface="DFKai-SB"/>
                <a:ea typeface="DFKai-SB"/>
                <a:cs typeface="DFKai-SB"/>
                <a:sym typeface="DFKai-SB"/>
              </a:rPr>
              <a:t>他們先在熱水鎮的一家餐廳裡</a:t>
            </a:r>
            <a:r>
              <a:rPr lang="zh-TW">
                <a:solidFill>
                  <a:srgbClr val="FF0000"/>
                </a:solidFill>
                <a:latin typeface="DFKai-SB"/>
                <a:ea typeface="DFKai-SB"/>
                <a:cs typeface="DFKai-SB"/>
                <a:sym typeface="DFKai-SB"/>
              </a:rPr>
              <a:t>吃祕魯當地美食</a:t>
            </a:r>
            <a:r>
              <a:rPr lang="zh-TW">
                <a:latin typeface="DFKai-SB"/>
                <a:ea typeface="DFKai-SB"/>
                <a:cs typeface="DFKai-SB"/>
                <a:sym typeface="DFKai-SB"/>
              </a:rPr>
              <a:t>，之後再前往馬丘比丘，他們</a:t>
            </a:r>
            <a:r>
              <a:rPr lang="zh-TW">
                <a:solidFill>
                  <a:srgbClr val="FF0000"/>
                </a:solidFill>
                <a:latin typeface="DFKai-SB"/>
                <a:ea typeface="DFKai-SB"/>
                <a:cs typeface="DFKai-SB"/>
                <a:sym typeface="DFKai-SB"/>
              </a:rPr>
              <a:t>在栓日石</a:t>
            </a:r>
            <a:r>
              <a:rPr lang="zh-TW">
                <a:latin typeface="DFKai-SB"/>
                <a:ea typeface="DFKai-SB"/>
                <a:cs typeface="DFKai-SB"/>
                <a:sym typeface="DFKai-SB"/>
              </a:rPr>
              <a:t>找到第二張藏寶圖，地點是在【墨西哥─奇琴伊察 尤卡坦半島】。</a:t>
            </a:r>
            <a:endParaRPr/>
          </a:p>
        </p:txBody>
      </p:sp>
      <p:sp>
        <p:nvSpPr>
          <p:cNvPr id="193" name="Google Shape;19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TW" u="sng">
                <a:solidFill>
                  <a:schemeClr val="hlink"/>
                </a:solidFill>
                <a:hlinkClick r:id="rId3"/>
              </a:rPr>
              <a:t>https://www.thetravelovers.com/2015/06/%E9%A6%AC%E4%B8%98%E6%AF%94%E4%B8%98-machu-picchu-1/</a:t>
            </a:r>
            <a:br>
              <a:rPr lang="zh-TW"/>
            </a:br>
            <a:br>
              <a:rPr lang="zh-TW"/>
            </a:br>
            <a:r>
              <a:rPr lang="zh-TW">
                <a:latin typeface="DFKai-SB"/>
                <a:ea typeface="DFKai-SB"/>
                <a:cs typeface="DFKai-SB"/>
                <a:sym typeface="DFKai-SB"/>
              </a:rPr>
              <a:t>他們接著前往墨西哥(11-3月)，他們透過神燈精靈的魔法隱身在旅行團當中，跟著旅行團</a:t>
            </a:r>
            <a:r>
              <a:rPr lang="zh-TW">
                <a:solidFill>
                  <a:srgbClr val="FF0000"/>
                </a:solidFill>
                <a:latin typeface="DFKai-SB"/>
                <a:ea typeface="DFKai-SB"/>
                <a:cs typeface="DFKai-SB"/>
                <a:sym typeface="DFKai-SB"/>
              </a:rPr>
              <a:t>了解馬雅文明的神話故事</a:t>
            </a:r>
            <a:r>
              <a:rPr lang="zh-TW">
                <a:latin typeface="DFKai-SB"/>
                <a:ea typeface="DFKai-SB"/>
                <a:cs typeface="DFKai-SB"/>
                <a:sym typeface="DFKai-SB"/>
              </a:rPr>
              <a:t>，</a:t>
            </a:r>
            <a:endParaRPr/>
          </a:p>
        </p:txBody>
      </p:sp>
      <p:sp>
        <p:nvSpPr>
          <p:cNvPr id="199" name="Google Shape;199;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TW" sz="1200">
                <a:solidFill>
                  <a:schemeClr val="dk1"/>
                </a:solidFill>
                <a:latin typeface="Calibri"/>
                <a:ea typeface="Calibri"/>
                <a:cs typeface="Calibri"/>
                <a:sym typeface="Calibri"/>
              </a:rPr>
              <a:t>https://zh.wikipedia.org/wiki/%E7%BE%BD%E8%9B%87%E7%A5%9E</a:t>
            </a:r>
            <a:endParaRPr/>
          </a:p>
          <a:p>
            <a:pPr marL="0" lvl="0" indent="0" algn="l" rtl="0">
              <a:lnSpc>
                <a:spcPct val="100000"/>
              </a:lnSpc>
              <a:spcBef>
                <a:spcPts val="0"/>
              </a:spcBef>
              <a:spcAft>
                <a:spcPts val="0"/>
              </a:spcAft>
              <a:buSzPts val="1400"/>
              <a:buNone/>
            </a:pPr>
            <a:r>
              <a:rPr lang="zh-TW" sz="1200">
                <a:solidFill>
                  <a:schemeClr val="dk1"/>
                </a:solidFill>
                <a:latin typeface="Calibri"/>
                <a:ea typeface="Calibri"/>
                <a:cs typeface="Calibri"/>
                <a:sym typeface="Calibri"/>
              </a:rPr>
              <a:t>https://zh.wikipedia.org/wiki/%E5%BA%AB%E5%BA%AB%E7%88%BE%E5%9D%8E</a:t>
            </a:r>
            <a:endParaRPr/>
          </a:p>
          <a:p>
            <a:pPr marL="0" lvl="0" indent="0" algn="l" rtl="0">
              <a:lnSpc>
                <a:spcPct val="100000"/>
              </a:lnSpc>
              <a:spcBef>
                <a:spcPts val="0"/>
              </a:spcBef>
              <a:spcAft>
                <a:spcPts val="0"/>
              </a:spcAft>
              <a:buSzPts val="1400"/>
              <a:buNone/>
            </a:pPr>
            <a:r>
              <a:rPr lang="zh-TW" sz="1200">
                <a:solidFill>
                  <a:schemeClr val="dk1"/>
                </a:solidFill>
                <a:latin typeface="Calibri"/>
                <a:ea typeface="Calibri"/>
                <a:cs typeface="Calibri"/>
                <a:sym typeface="Calibri"/>
              </a:rPr>
              <a:t>https://lovesatdharma.pixnet.net/blog/post/461360912-%E7%BE%BD%E8%9B%87%E7%A5%9E%E5%BB%9F%E9%81%87%E8%A6%8B%E5%BA%AB%E5%BA%AB%E7%88%BE%E5%9D%8E</a:t>
            </a:r>
            <a:endParaRPr/>
          </a:p>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zh-TW" sz="1200">
                <a:solidFill>
                  <a:schemeClr val="dk1"/>
                </a:solidFill>
                <a:latin typeface="Calibri"/>
                <a:ea typeface="Calibri"/>
                <a:cs typeface="Calibri"/>
                <a:sym typeface="Calibri"/>
              </a:rPr>
              <a:t>契琴伊薩的歷史：</a:t>
            </a:r>
            <a:endParaRPr/>
          </a:p>
          <a:p>
            <a:pPr marL="0" lvl="0" indent="0" algn="l" rtl="0">
              <a:lnSpc>
                <a:spcPct val="100000"/>
              </a:lnSpc>
              <a:spcBef>
                <a:spcPts val="0"/>
              </a:spcBef>
              <a:spcAft>
                <a:spcPts val="0"/>
              </a:spcAft>
              <a:buSzPts val="1400"/>
              <a:buNone/>
            </a:pPr>
            <a:r>
              <a:rPr lang="zh-TW" sz="1200" b="0">
                <a:solidFill>
                  <a:schemeClr val="dk1"/>
                </a:solidFill>
                <a:latin typeface="Microsoft JhengHei"/>
                <a:ea typeface="Microsoft JhengHei"/>
                <a:cs typeface="Microsoft JhengHei"/>
                <a:sym typeface="Microsoft JhengHei"/>
              </a:rPr>
              <a:t>墨西哥尤卡坦半島由於河川稀少，而地表的雨水會沿著石灰岩縫隙滲透到地下，形成天然溶井。因此當地曾有三個終年提供充足水源的溶井，其中兩口溶井還存在著。而最著名且具有傳奇色彩的便是「獻祭之井」，瑪雅人將其視為聖井。當時人們相信雨神查克(Chaac)住在聖井底部，每逢旱季乞雨時，便會舉行獻祭儀式，將貴重物品和活祭品投入聖井中，祈禱上天盡快降下久違的甘霖</a:t>
            </a:r>
            <a:endParaRPr/>
          </a:p>
          <a:p>
            <a:pPr marL="0" lvl="0" indent="0" algn="l" rtl="0">
              <a:lnSpc>
                <a:spcPct val="100000"/>
              </a:lnSpc>
              <a:spcBef>
                <a:spcPts val="0"/>
              </a:spcBef>
              <a:spcAft>
                <a:spcPts val="0"/>
              </a:spcAft>
              <a:buSzPts val="1400"/>
              <a:buNone/>
            </a:pPr>
            <a:r>
              <a:rPr lang="zh-TW"/>
              <a:t>https://sunyun0821.pixnet.net/blog/post/124778762-%E5%A2%A8%E8%A5%BF%E5%93%A5%28%E5%8D%81%29%E5%A5%87%E7%90%B4%E4%BC%8A%E8%96%A9-2</a:t>
            </a:r>
            <a:endParaRPr/>
          </a:p>
          <a:p>
            <a:pPr marL="0" lvl="0" indent="0" algn="l" rtl="0">
              <a:lnSpc>
                <a:spcPct val="100000"/>
              </a:lnSpc>
              <a:spcBef>
                <a:spcPts val="0"/>
              </a:spcBef>
              <a:spcAft>
                <a:spcPts val="0"/>
              </a:spcAft>
              <a:buSzPts val="1400"/>
              <a:buNone/>
            </a:pPr>
            <a:r>
              <a:rPr lang="zh-TW"/>
              <a:t>https://solomo.xinmedia.com/travel/19243-mexico</a:t>
            </a:r>
            <a:endParaRPr/>
          </a:p>
        </p:txBody>
      </p:sp>
      <p:sp>
        <p:nvSpPr>
          <p:cNvPr id="205" name="Google Shape;205;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zh-TW" dirty="0">
                <a:latin typeface="DFKai-SB"/>
                <a:ea typeface="DFKai-SB"/>
                <a:cs typeface="DFKai-SB"/>
                <a:sym typeface="DFKai-SB"/>
              </a:rPr>
              <a:t>他們在</a:t>
            </a:r>
            <a:r>
              <a:rPr lang="zh-TW" dirty="0">
                <a:solidFill>
                  <a:srgbClr val="FF0000"/>
                </a:solidFill>
                <a:latin typeface="DFKai-SB"/>
                <a:ea typeface="DFKai-SB"/>
                <a:cs typeface="DFKai-SB"/>
                <a:sym typeface="DFKai-SB"/>
              </a:rPr>
              <a:t>卡斯蒂略金字塔</a:t>
            </a:r>
            <a:r>
              <a:rPr lang="zh-TW" dirty="0">
                <a:latin typeface="DFKai-SB"/>
                <a:ea typeface="DFKai-SB"/>
                <a:cs typeface="DFKai-SB"/>
                <a:sym typeface="DFKai-SB"/>
              </a:rPr>
              <a:t>當中找到了第三張藏寶圖，地點是在【羅馬─義大利】。</a:t>
            </a:r>
            <a:endParaRPr dirty="0">
              <a:latin typeface="DFKai-SB"/>
              <a:ea typeface="DFKai-SB"/>
              <a:cs typeface="DFKai-SB"/>
              <a:sym typeface="DFKai-SB"/>
            </a:endParaRPr>
          </a:p>
          <a:p>
            <a:pPr marL="0" lvl="0" indent="0" algn="l" rtl="0">
              <a:lnSpc>
                <a:spcPct val="100000"/>
              </a:lnSpc>
              <a:spcBef>
                <a:spcPts val="0"/>
              </a:spcBef>
              <a:spcAft>
                <a:spcPts val="0"/>
              </a:spcAft>
              <a:buSzPts val="1400"/>
              <a:buNone/>
            </a:pPr>
            <a:endParaRPr dirty="0"/>
          </a:p>
        </p:txBody>
      </p:sp>
      <p:sp>
        <p:nvSpPr>
          <p:cNvPr id="210" name="Google Shape;21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TW" u="sng" dirty="0">
                <a:solidFill>
                  <a:schemeClr val="hlink"/>
                </a:solidFill>
                <a:hlinkClick r:id="rId3"/>
              </a:rPr>
              <a:t>https://www.klook.com/zh-TW/blog/tip-rome-10-photo-place-guide-rome/</a:t>
            </a:r>
            <a:endParaRPr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latin typeface="DFKai-SB"/>
                <a:ea typeface="DFKai-SB"/>
                <a:cs typeface="DFKai-SB"/>
                <a:sym typeface="DFKai-SB"/>
              </a:rPr>
              <a:t>阿拉丁和茉莉公主遠渡北大西洋，來到了羅馬義大利</a:t>
            </a:r>
            <a:r>
              <a:rPr lang="en-US" altLang="zh-TW" dirty="0">
                <a:latin typeface="DFKai-SB"/>
                <a:ea typeface="DFKai-SB"/>
                <a:cs typeface="DFKai-SB"/>
                <a:sym typeface="DFKai-SB"/>
              </a:rPr>
              <a:t>(4-11</a:t>
            </a:r>
            <a:r>
              <a:rPr lang="zh-TW" altLang="en-US" dirty="0">
                <a:latin typeface="DFKai-SB"/>
                <a:ea typeface="DFKai-SB"/>
                <a:cs typeface="DFKai-SB"/>
                <a:sym typeface="DFKai-SB"/>
              </a:rPr>
              <a:t>月</a:t>
            </a:r>
            <a:r>
              <a:rPr lang="en-US" altLang="zh-TW" dirty="0">
                <a:latin typeface="DFKai-SB"/>
                <a:ea typeface="DFKai-SB"/>
                <a:cs typeface="DFKai-SB"/>
                <a:sym typeface="DFKai-SB"/>
              </a:rPr>
              <a:t>)</a:t>
            </a:r>
            <a:r>
              <a:rPr lang="zh-TW" altLang="en-US" dirty="0">
                <a:latin typeface="DFKai-SB"/>
                <a:ea typeface="DFKai-SB"/>
                <a:cs typeface="DFKai-SB"/>
                <a:sym typeface="DFKai-SB"/>
              </a:rPr>
              <a:t>，</a:t>
            </a:r>
          </a:p>
          <a:p>
            <a:pPr marL="0" lvl="0" indent="0" algn="l" rtl="0">
              <a:lnSpc>
                <a:spcPct val="100000"/>
              </a:lnSpc>
              <a:spcBef>
                <a:spcPts val="0"/>
              </a:spcBef>
              <a:spcAft>
                <a:spcPts val="0"/>
              </a:spcAft>
              <a:buSzPts val="1400"/>
              <a:buNone/>
            </a:pPr>
            <a:r>
              <a:rPr lang="zh-TW" altLang="zh-TW" dirty="0">
                <a:latin typeface="DFKai-SB"/>
                <a:ea typeface="DFKai-SB"/>
                <a:cs typeface="DFKai-SB"/>
                <a:sym typeface="DFKai-SB"/>
              </a:rPr>
              <a:t>阿拉丁與茉</a:t>
            </a:r>
            <a:r>
              <a:rPr lang="zh-TW" altLang="en-US" dirty="0">
                <a:latin typeface="DFKai-SB"/>
                <a:ea typeface="DFKai-SB"/>
                <a:cs typeface="DFKai-SB"/>
                <a:sym typeface="DFKai-SB"/>
              </a:rPr>
              <a:t>茉莉公主想起了他之前跟阿拉丁約會看的電影─羅馬假期，他們參觀了</a:t>
            </a:r>
            <a:r>
              <a:rPr lang="zh-TW" altLang="en-US" dirty="0">
                <a:solidFill>
                  <a:srgbClr val="FF0000"/>
                </a:solidFill>
                <a:latin typeface="DFKai-SB"/>
                <a:ea typeface="DFKai-SB"/>
                <a:cs typeface="DFKai-SB"/>
                <a:sym typeface="DFKai-SB"/>
              </a:rPr>
              <a:t>拍攝羅馬假期的著名景點</a:t>
            </a:r>
            <a:endParaRPr dirty="0"/>
          </a:p>
          <a:p>
            <a:pPr marL="0" lvl="0" indent="0" algn="l" rtl="0">
              <a:lnSpc>
                <a:spcPct val="100000"/>
              </a:lnSpc>
              <a:spcBef>
                <a:spcPts val="0"/>
              </a:spcBef>
              <a:spcAft>
                <a:spcPts val="0"/>
              </a:spcAft>
              <a:buSzPts val="1400"/>
              <a:buNone/>
            </a:pPr>
            <a:endParaRPr dirty="0"/>
          </a:p>
        </p:txBody>
      </p:sp>
      <p:sp>
        <p:nvSpPr>
          <p:cNvPr id="221" name="Google Shape;221;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zh-TW" altLang="en-US" dirty="0">
                <a:latin typeface="DFKai-SB"/>
                <a:ea typeface="DFKai-SB"/>
                <a:cs typeface="DFKai-SB"/>
                <a:sym typeface="DFKai-SB"/>
              </a:rPr>
              <a:t>，最終來到了羅馬競技場</a:t>
            </a:r>
          </a:p>
          <a:p>
            <a:pPr marL="0" lvl="0" indent="0" algn="l" rtl="0">
              <a:spcBef>
                <a:spcPts val="0"/>
              </a:spcBef>
              <a:spcAft>
                <a:spcPts val="0"/>
              </a:spcAft>
              <a:buClr>
                <a:schemeClr val="dk1"/>
              </a:buClr>
              <a:buSzPts val="1100"/>
              <a:buFont typeface="Arial"/>
              <a:buNone/>
            </a:pPr>
            <a:r>
              <a:rPr lang="zh-TW" altLang="en-US" dirty="0">
                <a:solidFill>
                  <a:srgbClr val="FF0000"/>
                </a:solidFill>
                <a:latin typeface="DFKai-SB"/>
                <a:ea typeface="DFKai-SB"/>
                <a:cs typeface="DFKai-SB"/>
                <a:sym typeface="DFKai-SB"/>
              </a:rPr>
              <a:t>在表演平台上方的貴族座位區</a:t>
            </a:r>
            <a:r>
              <a:rPr lang="zh-TW" altLang="en-US" dirty="0">
                <a:latin typeface="DFKai-SB"/>
                <a:ea typeface="DFKai-SB"/>
                <a:cs typeface="DFKai-SB"/>
                <a:sym typeface="DFKai-SB"/>
              </a:rPr>
              <a:t>找到了第四張藏寶圖，地點是在</a:t>
            </a:r>
            <a:r>
              <a:rPr lang="en-US" altLang="zh-TW" dirty="0">
                <a:latin typeface="DFKai-SB"/>
                <a:ea typeface="DFKai-SB"/>
                <a:cs typeface="DFKai-SB"/>
                <a:sym typeface="DFKai-SB"/>
              </a:rPr>
              <a:t>【</a:t>
            </a:r>
            <a:r>
              <a:rPr lang="zh-TW" altLang="en-US" dirty="0">
                <a:latin typeface="DFKai-SB"/>
                <a:ea typeface="DFKai-SB"/>
                <a:cs typeface="DFKai-SB"/>
                <a:sym typeface="DFKai-SB"/>
              </a:rPr>
              <a:t>中國─萬里長城</a:t>
            </a:r>
            <a:r>
              <a:rPr lang="en-US" altLang="zh-TW" dirty="0">
                <a:latin typeface="DFKai-SB"/>
                <a:ea typeface="DFKai-SB"/>
                <a:cs typeface="DFKai-SB"/>
                <a:sym typeface="DFKai-SB"/>
              </a:rPr>
              <a:t>】</a:t>
            </a:r>
            <a:r>
              <a:rPr lang="zh-TW" altLang="en-US" dirty="0">
                <a:latin typeface="DFKai-SB"/>
                <a:ea typeface="DFKai-SB"/>
                <a:cs typeface="DFKai-SB"/>
                <a:sym typeface="DFKai-SB"/>
              </a:rPr>
              <a:t>。</a:t>
            </a:r>
          </a:p>
        </p:txBody>
      </p:sp>
      <p:sp>
        <p:nvSpPr>
          <p:cNvPr id="215" name="Google Shape;21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26" name="Google Shape;22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2" name="Google Shape;23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accb372b2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accb372b25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gaccb372b25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ltLang="zh-TW"/>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TW" u="sng" dirty="0">
                <a:solidFill>
                  <a:schemeClr val="hlink"/>
                </a:solidFill>
                <a:hlinkClick r:id="rId3"/>
              </a:rPr>
              <a:t>http://www.6mj.com/news/changcheng/</a:t>
            </a:r>
            <a:br>
              <a:rPr lang="zh-TW" dirty="0"/>
            </a:br>
            <a:r>
              <a:rPr lang="zh-TW" dirty="0">
                <a:latin typeface="DFKai-SB"/>
                <a:ea typeface="DFKai-SB"/>
                <a:cs typeface="DFKai-SB"/>
                <a:sym typeface="DFKai-SB"/>
              </a:rPr>
              <a:t>他們來到中國萬里長城(5-10月)，他們搭乘飛天魔毯</a:t>
            </a:r>
            <a:r>
              <a:rPr lang="zh-TW" dirty="0">
                <a:solidFill>
                  <a:srgbClr val="FF0000"/>
                </a:solidFill>
                <a:latin typeface="DFKai-SB"/>
                <a:ea typeface="DFKai-SB"/>
                <a:cs typeface="DFKai-SB"/>
                <a:sym typeface="DFKai-SB"/>
              </a:rPr>
              <a:t>抵達八達嶺長城</a:t>
            </a:r>
            <a:r>
              <a:rPr lang="zh-TW" dirty="0">
                <a:latin typeface="DFKai-SB"/>
                <a:ea typeface="DFKai-SB"/>
                <a:cs typeface="DFKai-SB"/>
                <a:sym typeface="DFKai-SB"/>
              </a:rPr>
              <a:t>，一覽長城的遼闊，他們在遊客的口中了解到關於長城的民間故事(</a:t>
            </a:r>
            <a:r>
              <a:rPr lang="zh-TW" dirty="0">
                <a:solidFill>
                  <a:srgbClr val="FF0000"/>
                </a:solidFill>
                <a:latin typeface="DFKai-SB"/>
                <a:ea typeface="DFKai-SB"/>
                <a:cs typeface="DFKai-SB"/>
                <a:sym typeface="DFKai-SB"/>
              </a:rPr>
              <a:t>孟姜女哭長城</a:t>
            </a:r>
            <a:r>
              <a:rPr lang="zh-TW" dirty="0">
                <a:latin typeface="DFKai-SB"/>
                <a:ea typeface="DFKai-SB"/>
                <a:cs typeface="DFKai-SB"/>
                <a:sym typeface="DFKai-SB"/>
              </a:rPr>
              <a:t>)，</a:t>
            </a:r>
            <a:endParaRPr dirty="0"/>
          </a:p>
        </p:txBody>
      </p:sp>
      <p:sp>
        <p:nvSpPr>
          <p:cNvPr id="248" name="Google Shape;248;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zh-TW" altLang="zh-TW" dirty="0">
                <a:latin typeface="DFKai-SB"/>
                <a:ea typeface="DFKai-SB"/>
                <a:cs typeface="DFKai-SB"/>
                <a:sym typeface="DFKai-SB"/>
              </a:rPr>
              <a:t>接著他們在北八樓(八達嶺最高處)找到了第五張藏寶圖，地點是</a:t>
            </a:r>
            <a:endParaRPr lang="en-US" altLang="zh-TW" dirty="0">
              <a:latin typeface="DFKai-SB"/>
              <a:ea typeface="DFKai-SB"/>
              <a:cs typeface="DFKai-SB"/>
              <a:sym typeface="DFKai-SB"/>
            </a:endParaRPr>
          </a:p>
          <a:p>
            <a:pPr marL="0" lvl="0" indent="0" algn="l" rtl="0">
              <a:spcBef>
                <a:spcPts val="0"/>
              </a:spcBef>
              <a:spcAft>
                <a:spcPts val="0"/>
              </a:spcAft>
              <a:buClr>
                <a:schemeClr val="dk1"/>
              </a:buClr>
              <a:buSzPts val="1100"/>
              <a:buFont typeface="Arial"/>
              <a:buNone/>
            </a:pPr>
            <a:r>
              <a:rPr lang="zh-TW" altLang="zh-TW" dirty="0">
                <a:latin typeface="DFKai-SB"/>
                <a:ea typeface="DFKai-SB"/>
                <a:cs typeface="DFKai-SB"/>
                <a:sym typeface="DFKai-SB"/>
              </a:rPr>
              <a:t>在【印度─泰姬瑪哈陵】</a:t>
            </a:r>
            <a:r>
              <a:rPr lang="zh-TW" dirty="0">
                <a:latin typeface="DFKai-SB"/>
                <a:ea typeface="DFKai-SB"/>
                <a:cs typeface="DFKai-SB"/>
                <a:sym typeface="DFKai-SB"/>
              </a:rPr>
              <a:t>他們搭乘飛天魔毯抵達印度(10-3月)，</a:t>
            </a:r>
            <a:endParaRPr dirty="0"/>
          </a:p>
        </p:txBody>
      </p:sp>
      <p:sp>
        <p:nvSpPr>
          <p:cNvPr id="253" name="Google Shape;25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zh-TW" dirty="0">
                <a:latin typeface="DFKai-SB"/>
                <a:ea typeface="DFKai-SB"/>
                <a:cs typeface="DFKai-SB"/>
                <a:sym typeface="DFKai-SB"/>
              </a:rPr>
              <a:t>看到古蹟修復師正在與徒弟們商量要如何</a:t>
            </a:r>
            <a:r>
              <a:rPr lang="zh-TW" dirty="0">
                <a:solidFill>
                  <a:srgbClr val="FF0000"/>
                </a:solidFill>
                <a:latin typeface="DFKai-SB"/>
                <a:ea typeface="DFKai-SB"/>
                <a:cs typeface="DFKai-SB"/>
                <a:sym typeface="DFKai-SB"/>
              </a:rPr>
              <a:t>修復泰姬瑪哈陵</a:t>
            </a:r>
            <a:r>
              <a:rPr lang="zh-TW" dirty="0">
                <a:latin typeface="DFKai-SB"/>
                <a:ea typeface="DFKai-SB"/>
                <a:cs typeface="DFKai-SB"/>
                <a:sym typeface="DFKai-SB"/>
              </a:rPr>
              <a:t>，</a:t>
            </a:r>
            <a:endParaRPr dirty="0"/>
          </a:p>
          <a:p>
            <a:pPr marL="0" lvl="0" indent="0" algn="l" rtl="0">
              <a:lnSpc>
                <a:spcPct val="100000"/>
              </a:lnSpc>
              <a:spcBef>
                <a:spcPts val="0"/>
              </a:spcBef>
              <a:spcAft>
                <a:spcPts val="0"/>
              </a:spcAft>
              <a:buClr>
                <a:srgbClr val="000000"/>
              </a:buClr>
              <a:buSzPts val="1400"/>
              <a:buFont typeface="Arial"/>
              <a:buNone/>
            </a:pPr>
            <a:endParaRPr dirty="0"/>
          </a:p>
        </p:txBody>
      </p:sp>
      <p:sp>
        <p:nvSpPr>
          <p:cNvPr id="258" name="Google Shape;258;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zh-TW">
                <a:latin typeface="DFKai-SB"/>
                <a:ea typeface="DFKai-SB"/>
                <a:cs typeface="DFKai-SB"/>
                <a:sym typeface="DFKai-SB"/>
              </a:rPr>
              <a:t>他們透過古蹟修復師與徒弟的對話，了解</a:t>
            </a:r>
            <a:r>
              <a:rPr lang="zh-TW">
                <a:solidFill>
                  <a:srgbClr val="FF0000"/>
                </a:solidFill>
                <a:latin typeface="DFKai-SB"/>
                <a:ea typeface="DFKai-SB"/>
                <a:cs typeface="DFKai-SB"/>
                <a:sym typeface="DFKai-SB"/>
              </a:rPr>
              <a:t>泰姬瑪哈陵的建築構造</a:t>
            </a:r>
            <a:r>
              <a:rPr lang="zh-TW">
                <a:latin typeface="DFKai-SB"/>
                <a:ea typeface="DFKai-SB"/>
                <a:cs typeface="DFKai-SB"/>
                <a:sym typeface="DFKai-SB"/>
              </a:rPr>
              <a:t>，眼尖的阿拉丁在主殿外的水池發現密封的玻璃瓶，從中拿出了第五張藏寶圖，地點是在【約旦─佩特拉】</a:t>
            </a:r>
            <a:endParaRPr/>
          </a:p>
        </p:txBody>
      </p:sp>
      <p:sp>
        <p:nvSpPr>
          <p:cNvPr id="263" name="Google Shape;26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zh-TW" dirty="0"/>
              <a:t>https://eztravelturkey.com/blog/zh/%E4%BD%A9%E7%89%B9%E6%8B%89%E5%8F%A4%E5%9F%8E-petra-%E4%B8%96%E7%95%8C%E6%96%87%E5%8C%96%E9%81%97%E4%BA%A7unesco/</a:t>
            </a:r>
            <a:endParaRPr dirty="0"/>
          </a:p>
          <a:p>
            <a:pPr marL="0" lvl="0" indent="0" algn="l" rtl="0">
              <a:lnSpc>
                <a:spcPct val="100000"/>
              </a:lnSpc>
              <a:spcBef>
                <a:spcPts val="0"/>
              </a:spcBef>
              <a:spcAft>
                <a:spcPts val="0"/>
              </a:spcAft>
              <a:buSzPts val="1400"/>
              <a:buNone/>
            </a:pPr>
            <a:r>
              <a:rPr lang="zh-TW" u="sng" dirty="0">
                <a:solidFill>
                  <a:schemeClr val="hlink"/>
                </a:solidFill>
                <a:hlinkClick r:id="rId3"/>
              </a:rPr>
              <a:t>https://zh.wikipedia.org/wiki/%E5%8D%A1%E5%85%B9%E5%B0%BC%E7%A5%9E%E6%AE%BF</a:t>
            </a:r>
            <a:endParaRPr dirty="0"/>
          </a:p>
          <a:p>
            <a:pPr marL="0" lvl="0" indent="0" algn="l" rtl="0">
              <a:spcBef>
                <a:spcPts val="0"/>
              </a:spcBef>
              <a:spcAft>
                <a:spcPts val="0"/>
              </a:spcAft>
              <a:buClr>
                <a:schemeClr val="dk1"/>
              </a:buClr>
              <a:buSzPts val="1100"/>
              <a:buFont typeface="Arial"/>
              <a:buNone/>
            </a:pPr>
            <a:r>
              <a:rPr lang="zh-TW" dirty="0">
                <a:latin typeface="DFKai-SB"/>
                <a:ea typeface="DFKai-SB"/>
                <a:cs typeface="DFKai-SB"/>
                <a:sym typeface="DFKai-SB"/>
              </a:rPr>
              <a:t>他們來到了約旦(4-5月or 9-10月)，這時候神燈精靈變出了一輛馬車，載著阿拉丁與茉莉公主</a:t>
            </a:r>
            <a:r>
              <a:rPr lang="zh-TW" dirty="0">
                <a:solidFill>
                  <a:srgbClr val="FF0000"/>
                </a:solidFill>
                <a:latin typeface="DFKai-SB"/>
                <a:ea typeface="DFKai-SB"/>
                <a:cs typeface="DFKai-SB"/>
                <a:sym typeface="DFKai-SB"/>
              </a:rPr>
              <a:t>走在佩特拉古城內</a:t>
            </a:r>
            <a:r>
              <a:rPr lang="zh-TW" dirty="0">
                <a:latin typeface="DFKai-SB"/>
                <a:ea typeface="DFKai-SB"/>
                <a:cs typeface="DFKai-SB"/>
                <a:sym typeface="DFKai-SB"/>
              </a:rPr>
              <a:t>，他們從佩特拉入口一路往古城內前進，一路上神燈精靈跟他們</a:t>
            </a:r>
            <a:r>
              <a:rPr lang="zh-TW" dirty="0">
                <a:solidFill>
                  <a:srgbClr val="FF0000"/>
                </a:solidFill>
                <a:latin typeface="DFKai-SB"/>
                <a:ea typeface="DFKai-SB"/>
                <a:cs typeface="DFKai-SB"/>
                <a:sym typeface="DFKai-SB"/>
              </a:rPr>
              <a:t>介紹起納巴特文明</a:t>
            </a:r>
            <a:r>
              <a:rPr lang="zh-TW" dirty="0">
                <a:latin typeface="DFKai-SB"/>
                <a:ea typeface="DFKai-SB"/>
                <a:cs typeface="DFKai-SB"/>
                <a:sym typeface="DFKai-SB"/>
              </a:rPr>
              <a:t>，</a:t>
            </a:r>
            <a:endParaRPr dirty="0"/>
          </a:p>
          <a:p>
            <a:pPr marL="0" lvl="0" indent="0" algn="l" rtl="0">
              <a:lnSpc>
                <a:spcPct val="100000"/>
              </a:lnSpc>
              <a:spcBef>
                <a:spcPts val="0"/>
              </a:spcBef>
              <a:spcAft>
                <a:spcPts val="0"/>
              </a:spcAft>
              <a:buSzPts val="1400"/>
              <a:buNone/>
            </a:pPr>
            <a:endParaRPr dirty="0"/>
          </a:p>
        </p:txBody>
      </p:sp>
      <p:sp>
        <p:nvSpPr>
          <p:cNvPr id="269" name="Google Shape;269;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ltLang="zh-TW"/>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latin typeface="DFKai-SB"/>
                <a:ea typeface="DFKai-SB"/>
                <a:cs typeface="DFKai-SB"/>
                <a:sym typeface="DFKai-SB"/>
              </a:rPr>
              <a:t>最終來到卡茲尼神殿，在神殿頂部發現一個小盒子，阿拉丁與茉莉公主一起打開小盒子，發現裡面是一封信、一張老舊的照片、以及一些小物件。</a:t>
            </a:r>
          </a:p>
          <a:p>
            <a:pPr marL="0" lvl="0" indent="0" algn="l" rtl="0">
              <a:lnSpc>
                <a:spcPct val="100000"/>
              </a:lnSpc>
              <a:spcBef>
                <a:spcPts val="0"/>
              </a:spcBef>
              <a:spcAft>
                <a:spcPts val="0"/>
              </a:spcAft>
              <a:buSzPts val="1400"/>
              <a:buNone/>
            </a:pPr>
            <a:endParaRPr dirty="0"/>
          </a:p>
        </p:txBody>
      </p:sp>
      <p:sp>
        <p:nvSpPr>
          <p:cNvPr id="274" name="Google Shape;27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zh-TW">
                <a:latin typeface="DFKai-SB"/>
                <a:ea typeface="DFKai-SB"/>
                <a:cs typeface="DFKai-SB"/>
                <a:sym typeface="DFKai-SB"/>
              </a:rPr>
              <a:t>原來是蘇丹國王與神燈精靈說好，讓阿拉丁與茉莉公主藉由蜜月旅行一起找到這份寶藏，蘇丹國王希望藉由蜜月旅行可以加深阿拉丁與茉莉公主之間的情感，讓他們能有一個美好的回憶。而小盒子裡面則是放著蘇丹國王寫給茉莉公主的內心話，藉由這封信將平時不敢說出口的愛告訴給茉莉公主，而照片則是蘇丹國王與茉莉公主和皇后的全家福照片，以及裡面還有茉莉公主小時候曾用過的小物件，以此說明蘇丹國王對於茉莉公主的愛。</a:t>
            </a:r>
            <a:endParaRPr/>
          </a:p>
        </p:txBody>
      </p:sp>
      <p:sp>
        <p:nvSpPr>
          <p:cNvPr id="279" name="Google Shape;27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4" name="Google Shape;28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accb372b25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accb372b25_0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Clr>
                <a:schemeClr val="dk1"/>
              </a:buClr>
              <a:buSzPts val="1100"/>
              <a:buFont typeface="Arial"/>
              <a:buNone/>
            </a:pPr>
            <a:r>
              <a:rPr lang="zh-TW"/>
              <a:t> 我們以</a:t>
            </a:r>
            <a:r>
              <a:rPr lang="zh-TW" b="1"/>
              <a:t>世界七大奇景作為故事的中心點</a:t>
            </a:r>
            <a:r>
              <a:rPr lang="zh-TW"/>
              <a:t>，讓阿拉丁與茉莉公主依照藏寶地圖的指示前往各地旅遊，主角三人從蘇丹出發，依照地圖指示依序前往七個景點，最後再回到蘇丹。為了提高學習者的興趣，我們在故事中加入一些劇情元素，像是：藏寶地圖、寶藏的秘密等，以提加閱讀動力。</a:t>
            </a:r>
            <a:endParaRPr/>
          </a:p>
          <a:p>
            <a:pPr marL="0" lvl="0" indent="0" algn="l" rtl="0">
              <a:lnSpc>
                <a:spcPct val="115000"/>
              </a:lnSpc>
              <a:spcBef>
                <a:spcPts val="1000"/>
              </a:spcBef>
              <a:spcAft>
                <a:spcPts val="0"/>
              </a:spcAft>
              <a:buClr>
                <a:schemeClr val="dk1"/>
              </a:buClr>
              <a:buSzPts val="1100"/>
              <a:buFont typeface="Arial"/>
              <a:buNone/>
            </a:pPr>
            <a:r>
              <a:rPr lang="zh-TW"/>
              <a:t>另外我們在故事中</a:t>
            </a:r>
            <a:r>
              <a:rPr lang="zh-TW" b="1"/>
              <a:t>穿插各地景點的知識內容</a:t>
            </a:r>
            <a:r>
              <a:rPr lang="zh-TW"/>
              <a:t>，像是：建築、構造、歷史、文化等，讓學習者可以學習到七大奇景當地的一些知識，以開拓學習者的視野，讓故事賦有教育意涵。</a:t>
            </a:r>
            <a:endParaRPr/>
          </a:p>
        </p:txBody>
      </p:sp>
      <p:sp>
        <p:nvSpPr>
          <p:cNvPr id="117" name="Google Shape;117;gaccb372b25_0_7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ad138c91d7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ad138c91d7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ad138c91d7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31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accb372b2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accb372b25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gaccb372b25_0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accb372b25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accb372b25_0_1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gaccb372b25_0_18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TW"/>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zh-TW">
                <a:latin typeface="DFKai-SB"/>
                <a:ea typeface="DFKai-SB"/>
                <a:cs typeface="DFKai-SB"/>
                <a:sym typeface="DFKai-SB"/>
              </a:rPr>
              <a:t>阿拉丁與茉莉公主利用蜜月旅行會行經七個地方，他們會在這些地方體驗當地的文化、歷史、景觀等不同事物，同時蒐集寶藏的資訊。</a:t>
            </a:r>
            <a:endParaRPr>
              <a:latin typeface="DFKai-SB"/>
              <a:ea typeface="DFKai-SB"/>
              <a:cs typeface="DFKai-SB"/>
              <a:sym typeface="DFKai-SB"/>
            </a:endParaRPr>
          </a:p>
          <a:p>
            <a:pPr marL="0" lvl="0" indent="0" algn="l" rtl="0">
              <a:spcBef>
                <a:spcPts val="0"/>
              </a:spcBef>
              <a:spcAft>
                <a:spcPts val="0"/>
              </a:spcAft>
              <a:buClr>
                <a:schemeClr val="dk1"/>
              </a:buClr>
              <a:buSzPts val="1100"/>
              <a:buFont typeface="Arial"/>
              <a:buNone/>
            </a:pPr>
            <a:r>
              <a:rPr lang="zh-TW">
                <a:latin typeface="DFKai-SB"/>
                <a:ea typeface="DFKai-SB"/>
                <a:cs typeface="DFKai-SB"/>
                <a:sym typeface="DFKai-SB"/>
              </a:rPr>
              <a:t>首先神燈精靈手上的藏寶圖位置是在【巴西─里約熱內盧】，他們會</a:t>
            </a:r>
            <a:r>
              <a:rPr lang="zh-TW">
                <a:solidFill>
                  <a:srgbClr val="FF0000"/>
                </a:solidFill>
                <a:latin typeface="DFKai-SB"/>
                <a:ea typeface="DFKai-SB"/>
                <a:cs typeface="DFKai-SB"/>
                <a:sym typeface="DFKai-SB"/>
              </a:rPr>
              <a:t>看到巴西舉行森巴嘉年華</a:t>
            </a:r>
            <a:r>
              <a:rPr lang="zh-TW">
                <a:latin typeface="DFKai-SB"/>
                <a:ea typeface="DFKai-SB"/>
                <a:cs typeface="DFKai-SB"/>
                <a:sym typeface="DFKai-SB"/>
              </a:rPr>
              <a:t>(2-3月)，</a:t>
            </a:r>
            <a:endParaRPr>
              <a:latin typeface="DFKai-SB"/>
              <a:ea typeface="DFKai-SB"/>
              <a:cs typeface="DFKai-SB"/>
              <a:sym typeface="DFKai-SB"/>
            </a:endParaRPr>
          </a:p>
        </p:txBody>
      </p:sp>
      <p:sp>
        <p:nvSpPr>
          <p:cNvPr id="163" name="Google Shape;16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15"/>
        <p:cNvGrpSpPr/>
        <p:nvPr/>
      </p:nvGrpSpPr>
      <p:grpSpPr>
        <a:xfrm>
          <a:off x="0" y="0"/>
          <a:ext cx="0" cy="0"/>
          <a:chOff x="0" y="0"/>
          <a:chExt cx="0" cy="0"/>
        </a:xfrm>
      </p:grpSpPr>
      <p:sp>
        <p:nvSpPr>
          <p:cNvPr id="16" name="Google Shape;16;p2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72"/>
        <p:cNvGrpSpPr/>
        <p:nvPr/>
      </p:nvGrpSpPr>
      <p:grpSpPr>
        <a:xfrm>
          <a:off x="0" y="0"/>
          <a:ext cx="0" cy="0"/>
          <a:chOff x="0" y="0"/>
          <a:chExt cx="0" cy="0"/>
        </a:xfrm>
      </p:grpSpPr>
      <p:sp>
        <p:nvSpPr>
          <p:cNvPr id="73" name="Google Shape;73;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78"/>
        <p:cNvGrpSpPr/>
        <p:nvPr/>
      </p:nvGrpSpPr>
      <p:grpSpPr>
        <a:xfrm>
          <a:off x="0" y="0"/>
          <a:ext cx="0" cy="0"/>
          <a:chOff x="0" y="0"/>
          <a:chExt cx="0" cy="0"/>
        </a:xfrm>
      </p:grpSpPr>
      <p:sp>
        <p:nvSpPr>
          <p:cNvPr id="79" name="Google Shape;79;p3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及內容" type="obj">
  <p:cSld name="OBJECT">
    <p:spTree>
      <p:nvGrpSpPr>
        <p:cNvPr id="1" name="Shape 21"/>
        <p:cNvGrpSpPr/>
        <p:nvPr/>
      </p:nvGrpSpPr>
      <p:grpSpPr>
        <a:xfrm>
          <a:off x="0" y="0"/>
          <a:ext cx="0" cy="0"/>
          <a:chOff x="0" y="0"/>
          <a:chExt cx="0" cy="0"/>
        </a:xfrm>
      </p:grpSpPr>
      <p:sp>
        <p:nvSpPr>
          <p:cNvPr id="22" name="Google Shape;22;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27"/>
        <p:cNvGrpSpPr/>
        <p:nvPr/>
      </p:nvGrpSpPr>
      <p:grpSpPr>
        <a:xfrm>
          <a:off x="0" y="0"/>
          <a:ext cx="0" cy="0"/>
          <a:chOff x="0" y="0"/>
          <a:chExt cx="0" cy="0"/>
        </a:xfrm>
      </p:grpSpPr>
      <p:sp>
        <p:nvSpPr>
          <p:cNvPr id="28" name="Google Shape;28;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兩個內容" type="twoObj">
  <p:cSld name="TWO_OBJECTS">
    <p:spTree>
      <p:nvGrpSpPr>
        <p:cNvPr id="1" name="Shape 33"/>
        <p:cNvGrpSpPr/>
        <p:nvPr/>
      </p:nvGrpSpPr>
      <p:grpSpPr>
        <a:xfrm>
          <a:off x="0" y="0"/>
          <a:ext cx="0" cy="0"/>
          <a:chOff x="0" y="0"/>
          <a:chExt cx="0" cy="0"/>
        </a:xfrm>
      </p:grpSpPr>
      <p:sp>
        <p:nvSpPr>
          <p:cNvPr id="34" name="Google Shape;34;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40"/>
        <p:cNvGrpSpPr/>
        <p:nvPr/>
      </p:nvGrpSpPr>
      <p:grpSpPr>
        <a:xfrm>
          <a:off x="0" y="0"/>
          <a:ext cx="0" cy="0"/>
          <a:chOff x="0" y="0"/>
          <a:chExt cx="0" cy="0"/>
        </a:xfrm>
      </p:grpSpPr>
      <p:sp>
        <p:nvSpPr>
          <p:cNvPr id="41" name="Google Shape;41;p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49"/>
        <p:cNvGrpSpPr/>
        <p:nvPr/>
      </p:nvGrpSpPr>
      <p:grpSpPr>
        <a:xfrm>
          <a:off x="0" y="0"/>
          <a:ext cx="0" cy="0"/>
          <a:chOff x="0" y="0"/>
          <a:chExt cx="0" cy="0"/>
        </a:xfrm>
      </p:grpSpPr>
      <p:sp>
        <p:nvSpPr>
          <p:cNvPr id="50" name="Google Shape;50;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54"/>
        <p:cNvGrpSpPr/>
        <p:nvPr/>
      </p:nvGrpSpPr>
      <p:grpSpPr>
        <a:xfrm>
          <a:off x="0" y="0"/>
          <a:ext cx="0" cy="0"/>
          <a:chOff x="0" y="0"/>
          <a:chExt cx="0" cy="0"/>
        </a:xfrm>
      </p:grpSpPr>
      <p:sp>
        <p:nvSpPr>
          <p:cNvPr id="55" name="Google Shape;55;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含輔助字幕的內容" type="objTx">
  <p:cSld name="OBJECT_WITH_CAPTION_TEXT">
    <p:spTree>
      <p:nvGrpSpPr>
        <p:cNvPr id="1" name="Shape 58"/>
        <p:cNvGrpSpPr/>
        <p:nvPr/>
      </p:nvGrpSpPr>
      <p:grpSpPr>
        <a:xfrm>
          <a:off x="0" y="0"/>
          <a:ext cx="0" cy="0"/>
          <a:chOff x="0" y="0"/>
          <a:chExt cx="0" cy="0"/>
        </a:xfrm>
      </p:grpSpPr>
      <p:sp>
        <p:nvSpPr>
          <p:cNvPr id="59" name="Google Shape;59;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含輔助字幕的圖片" type="picTx">
  <p:cSld name="PICTURE_WITH_CAPTION_TEXT">
    <p:spTree>
      <p:nvGrpSpPr>
        <p:cNvPr id="1" name="Shape 65"/>
        <p:cNvGrpSpPr/>
        <p:nvPr/>
      </p:nvGrpSpPr>
      <p:grpSpPr>
        <a:xfrm>
          <a:off x="0" y="0"/>
          <a:ext cx="0" cy="0"/>
          <a:chOff x="0" y="0"/>
          <a:chExt cx="0" cy="0"/>
        </a:xfrm>
      </p:grpSpPr>
      <p:sp>
        <p:nvSpPr>
          <p:cNvPr id="66" name="Google Shape;66;p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3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6446" y="8839"/>
            <a:ext cx="12191999" cy="6858000"/>
          </a:xfrm>
          <a:prstGeom prst="rect">
            <a:avLst/>
          </a:prstGeom>
          <a:noFill/>
          <a:ln w="127000" cap="flat" cmpd="sng">
            <a:solidFill>
              <a:srgbClr val="FFD9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9" name="Google Shape;89;p1" descr="阿拉丁》將開拍真人版電影！男女主角人選出爐| Marie Claire 美麗佳人"/>
          <p:cNvPicPr preferRelativeResize="0"/>
          <p:nvPr/>
        </p:nvPicPr>
        <p:blipFill rotWithShape="1">
          <a:blip r:embed="rId3">
            <a:alphaModFix/>
          </a:blip>
          <a:srcRect/>
          <a:stretch/>
        </p:blipFill>
        <p:spPr>
          <a:xfrm>
            <a:off x="2789852" y="1609243"/>
            <a:ext cx="6792709" cy="3956754"/>
          </a:xfrm>
          <a:prstGeom prst="rect">
            <a:avLst/>
          </a:prstGeom>
          <a:ln>
            <a:noFill/>
          </a:ln>
          <a:effectLst>
            <a:softEdge rad="112500"/>
          </a:effectLst>
        </p:spPr>
      </p:pic>
      <p:sp>
        <p:nvSpPr>
          <p:cNvPr id="92" name="Google Shape;92;p1"/>
          <p:cNvSpPr txBox="1"/>
          <p:nvPr/>
        </p:nvSpPr>
        <p:spPr>
          <a:xfrm>
            <a:off x="252036" y="5662236"/>
            <a:ext cx="6445660" cy="78261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500"/>
              <a:buFont typeface="Arial"/>
              <a:buNone/>
            </a:pPr>
            <a:r>
              <a:rPr lang="zh-TW" sz="2800" b="1" i="0" u="none" strike="noStrike" cap="none" dirty="0">
                <a:solidFill>
                  <a:schemeClr val="dk1"/>
                </a:solidFill>
                <a:latin typeface="Arial"/>
                <a:ea typeface="Arial"/>
                <a:cs typeface="Arial"/>
                <a:sym typeface="Arial"/>
              </a:rPr>
              <a:t>指導老師：</a:t>
            </a:r>
            <a:r>
              <a:rPr lang="zh-TW" sz="2500" b="0" i="0" u="none" strike="noStrike" cap="none" dirty="0">
                <a:solidFill>
                  <a:schemeClr val="dk1"/>
                </a:solidFill>
                <a:latin typeface="Arial"/>
                <a:ea typeface="Arial"/>
                <a:cs typeface="Arial"/>
                <a:sym typeface="Arial"/>
              </a:rPr>
              <a:t>陳秀玲 </a:t>
            </a:r>
            <a:r>
              <a:rPr lang="zh-TW" sz="2000" b="0" i="0" u="none" strike="noStrike" cap="none" dirty="0">
                <a:solidFill>
                  <a:schemeClr val="dk1"/>
                </a:solidFill>
                <a:latin typeface="Arial"/>
                <a:ea typeface="Arial"/>
                <a:cs typeface="Arial"/>
                <a:sym typeface="Arial"/>
              </a:rPr>
              <a:t>教授</a:t>
            </a:r>
            <a:endParaRPr sz="2500" b="0" i="0" u="none" strike="noStrike" cap="none" dirty="0">
              <a:solidFill>
                <a:schemeClr val="dk1"/>
              </a:solidFill>
              <a:latin typeface="Arial"/>
              <a:ea typeface="Arial"/>
              <a:cs typeface="Arial"/>
              <a:sym typeface="Arial"/>
            </a:endParaRPr>
          </a:p>
          <a:p>
            <a:pPr marL="0" marR="0" lvl="0" indent="0" algn="l" rtl="0">
              <a:lnSpc>
                <a:spcPct val="90000"/>
              </a:lnSpc>
              <a:spcBef>
                <a:spcPts val="1000"/>
              </a:spcBef>
              <a:spcAft>
                <a:spcPts val="0"/>
              </a:spcAft>
              <a:buClr>
                <a:schemeClr val="dk1"/>
              </a:buClr>
              <a:buSzPts val="2500"/>
              <a:buFont typeface="Arial"/>
              <a:buNone/>
            </a:pPr>
            <a:r>
              <a:rPr lang="zh-TW" sz="2800" b="1" i="0" u="none" strike="noStrike" cap="none" dirty="0">
                <a:solidFill>
                  <a:schemeClr val="dk1"/>
                </a:solidFill>
                <a:latin typeface="Arial"/>
                <a:ea typeface="Arial"/>
                <a:cs typeface="Arial"/>
                <a:sym typeface="Arial"/>
              </a:rPr>
              <a:t>學生：</a:t>
            </a:r>
            <a:r>
              <a:rPr lang="zh-TW" sz="2500" b="0" i="0" u="none" strike="noStrike" cap="none" dirty="0">
                <a:solidFill>
                  <a:schemeClr val="dk1"/>
                </a:solidFill>
                <a:latin typeface="Arial"/>
                <a:ea typeface="Arial"/>
                <a:cs typeface="Arial"/>
                <a:sym typeface="Arial"/>
              </a:rPr>
              <a:t>徐語彤、張東鳳、黃子瑄、蔡承佑</a:t>
            </a:r>
            <a:endParaRPr sz="2500" b="0" i="0" u="none" strike="noStrike" cap="none" dirty="0">
              <a:solidFill>
                <a:schemeClr val="dk1"/>
              </a:solidFill>
              <a:latin typeface="Arial"/>
              <a:ea typeface="Arial"/>
              <a:cs typeface="Arial"/>
              <a:sym typeface="Arial"/>
            </a:endParaRPr>
          </a:p>
        </p:txBody>
      </p:sp>
      <p:sp>
        <p:nvSpPr>
          <p:cNvPr id="12" name="文字方塊 11">
            <a:extLst>
              <a:ext uri="{FF2B5EF4-FFF2-40B4-BE49-F238E27FC236}">
                <a16:creationId xmlns:a16="http://schemas.microsoft.com/office/drawing/2014/main" id="{3474164F-DE5E-4F45-BDF8-1D63B812375D}"/>
              </a:ext>
            </a:extLst>
          </p:cNvPr>
          <p:cNvSpPr txBox="1"/>
          <p:nvPr/>
        </p:nvSpPr>
        <p:spPr>
          <a:xfrm>
            <a:off x="2071397" y="303128"/>
            <a:ext cx="8748218" cy="830997"/>
          </a:xfrm>
          <a:prstGeom prst="rect">
            <a:avLst/>
          </a:prstGeom>
          <a:noFill/>
        </p:spPr>
        <p:txBody>
          <a:bodyPr wrap="square" rtlCol="0">
            <a:spAutoFit/>
          </a:bodyPr>
          <a:lstStyle/>
          <a:p>
            <a:r>
              <a:rPr lang="zh-TW" altLang="en-US" sz="4800" b="1" dirty="0"/>
              <a:t>阿拉丁與茉莉公主的蜜月旅行</a:t>
            </a:r>
          </a:p>
        </p:txBody>
      </p:sp>
      <p:sp>
        <p:nvSpPr>
          <p:cNvPr id="19" name="文字方塊 18">
            <a:extLst>
              <a:ext uri="{FF2B5EF4-FFF2-40B4-BE49-F238E27FC236}">
                <a16:creationId xmlns:a16="http://schemas.microsoft.com/office/drawing/2014/main" id="{15B2A575-E486-4990-A5E4-6C660D6C45D3}"/>
              </a:ext>
            </a:extLst>
          </p:cNvPr>
          <p:cNvSpPr txBox="1"/>
          <p:nvPr/>
        </p:nvSpPr>
        <p:spPr>
          <a:xfrm>
            <a:off x="7990116" y="1072767"/>
            <a:ext cx="2460170" cy="400110"/>
          </a:xfrm>
          <a:prstGeom prst="rect">
            <a:avLst/>
          </a:prstGeom>
          <a:noFill/>
        </p:spPr>
        <p:txBody>
          <a:bodyPr wrap="square" rtlCol="0">
            <a:spAutoFit/>
          </a:bodyPr>
          <a:lstStyle/>
          <a:p>
            <a:r>
              <a:rPr lang="en-US" altLang="zh-TW" sz="2000" b="1" dirty="0"/>
              <a:t>Feat. </a:t>
            </a:r>
            <a:r>
              <a:rPr lang="zh-TW" altLang="en-US" sz="2000" b="1" dirty="0"/>
              <a:t>威爾史密斯</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graphicFrame>
        <p:nvGraphicFramePr>
          <p:cNvPr id="180" name="Google Shape;180;p5"/>
          <p:cNvGraphicFramePr/>
          <p:nvPr>
            <p:extLst>
              <p:ext uri="{D42A27DB-BD31-4B8C-83A1-F6EECF244321}">
                <p14:modId xmlns:p14="http://schemas.microsoft.com/office/powerpoint/2010/main" val="1185904429"/>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dirty="0">
                          <a:latin typeface="Microsoft JhengHei"/>
                          <a:ea typeface="Microsoft JhengHei"/>
                          <a:cs typeface="Microsoft JhengHei"/>
                          <a:sym typeface="Microsoft JhengHei"/>
                        </a:rPr>
                        <a:t>4</a:t>
                      </a:r>
                      <a:endParaRPr sz="120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dirty="0">
                          <a:latin typeface="Microsoft JhengHei"/>
                          <a:ea typeface="Microsoft JhengHei"/>
                          <a:cs typeface="Microsoft JhengHei"/>
                          <a:sym typeface="Microsoft JhengHei"/>
                        </a:rPr>
                        <a:t>他們抵達了藏寶圖的位置在【巴西─里約熱內盧】，他們看到了巴西舉行森巴嘉年華。</a:t>
                      </a:r>
                      <a:endParaRPr sz="180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200"/>
                        <a:buFont typeface="Arial"/>
                        <a:buNone/>
                      </a:pPr>
                      <a:r>
                        <a:rPr lang="zh-TW" sz="1200" b="0" u="none" strike="noStrike" cap="none">
                          <a:latin typeface="Microsoft JhengHei"/>
                          <a:ea typeface="Microsoft JhengHei"/>
                          <a:cs typeface="Microsoft JhengHei"/>
                          <a:sym typeface="Microsoft JhengHei"/>
                        </a:rPr>
                        <a:t>4_1_旁白：阿拉丁與茉莉公主搭乘飛天魔毯，根據藏寶圖上標記的位置來到巴西-里約熱內盧。</a:t>
                      </a: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a:latin typeface="Microsoft JhengHei"/>
                          <a:ea typeface="Microsoft JhengHei"/>
                          <a:cs typeface="Microsoft JhengHei"/>
                          <a:sym typeface="Microsoft JhengHei"/>
                        </a:rPr>
                        <a:t>4_2_阿拉丁：根據地圖上標示的位置來看，應該就是這裡了</a:t>
                      </a: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a:latin typeface="Microsoft JhengHei"/>
                          <a:ea typeface="Microsoft JhengHei"/>
                          <a:cs typeface="Microsoft JhengHei"/>
                          <a:sym typeface="Microsoft JhengHei"/>
                        </a:rPr>
                        <a:t>4_3_茉莉公主：咦?怎麼晚上還這麼熱鬧，阿拉丁你看！好像是遊行欸，我們下去看看吧！</a:t>
                      </a: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a:latin typeface="Microsoft JhengHei"/>
                          <a:ea typeface="Microsoft JhengHei"/>
                          <a:cs typeface="Microsoft JhengHei"/>
                          <a:sym typeface="Microsoft JhengHei"/>
                        </a:rPr>
                        <a:t>(阿拉丁操控飛天魔毯在隱密的地方緩緩降落)</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a:latin typeface="Microsoft JhengHei"/>
                          <a:ea typeface="Microsoft JhengHei"/>
                          <a:cs typeface="Microsoft JhengHei"/>
                          <a:sym typeface="Microsoft JhengHei"/>
                        </a:rPr>
                        <a:t>(神燈精靈從神燈裡跑出來)</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a:latin typeface="Microsoft JhengHei"/>
                          <a:ea typeface="Microsoft JhengHei"/>
                          <a:cs typeface="Microsoft JhengHei"/>
                          <a:sym typeface="Microsoft JhengHei"/>
                        </a:rPr>
                        <a:t>4_4_神燈精靈：哇！是巴西嘉年華欸，你們真幸運，嘉年華只有在2-3月才會有，錯過了就要等到明年了！</a:t>
                      </a: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a:latin typeface="Microsoft JhengHei"/>
                          <a:ea typeface="Microsoft JhengHei"/>
                          <a:cs typeface="Microsoft JhengHei"/>
                          <a:sym typeface="Microsoft JhengHei"/>
                        </a:rPr>
                        <a:t>(神燈精靈說完後，興奮地衝向人群擁擠的方向)</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a:latin typeface="Microsoft JhengHei"/>
                          <a:ea typeface="Microsoft JhengHei"/>
                          <a:cs typeface="Microsoft JhengHei"/>
                          <a:sym typeface="Microsoft JhengHei"/>
                        </a:rPr>
                        <a:t>4_5_阿拉丁：那我們來的還真是時候！</a:t>
                      </a: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a:latin typeface="Microsoft JhengHei"/>
                          <a:ea typeface="Microsoft JhengHei"/>
                          <a:cs typeface="Microsoft JhengHei"/>
                          <a:sym typeface="Microsoft JhengHei"/>
                        </a:rPr>
                        <a:t>4_6_茉莉公主：哇！他們的面具跟服裝看起來超漂亮的！而且他們的舞蹈感覺好熱情、好有活力呀！</a:t>
                      </a:r>
                      <a:r>
                        <a:rPr lang="zh-TW" sz="1200" u="none" strike="noStrike" cap="none">
                          <a:latin typeface="Microsoft JhengHei"/>
                          <a:ea typeface="Microsoft JhengHei"/>
                          <a:cs typeface="Microsoft JhengHei"/>
                          <a:sym typeface="Microsoft JhengHei"/>
                        </a:rPr>
                        <a:t>走吧，我們也一起加入他們！</a:t>
                      </a:r>
                      <a:endParaRPr sz="120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a:latin typeface="Microsoft JhengHei"/>
                          <a:ea typeface="Microsoft JhengHei"/>
                          <a:cs typeface="Microsoft JhengHei"/>
                          <a:sym typeface="Microsoft JhengHei"/>
                        </a:rPr>
                        <a:t>4_</a:t>
                      </a:r>
                      <a:r>
                        <a:rPr lang="zh-TW" sz="1200" u="none" strike="noStrike" cap="none">
                          <a:latin typeface="Microsoft JhengHei"/>
                          <a:ea typeface="Microsoft JhengHei"/>
                          <a:cs typeface="Microsoft JhengHei"/>
                          <a:sym typeface="Microsoft JhengHei"/>
                        </a:rPr>
                        <a:t>7</a:t>
                      </a:r>
                      <a:r>
                        <a:rPr lang="zh-TW" sz="1200" b="0" u="none" strike="noStrike" cap="none">
                          <a:latin typeface="Microsoft JhengHei"/>
                          <a:ea typeface="Microsoft JhengHei"/>
                          <a:cs typeface="Microsoft JhengHei"/>
                          <a:sym typeface="Microsoft JhengHei"/>
                        </a:rPr>
                        <a:t>_旁白：當阿拉丁與茉莉公主共遊在嘉年華時，忽然阿拉丁看到牆上有一張旅遊宣傳單，上面寫著：來到里約熱內盧，你絕不能錯過的基督像…</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3" name="圖片 2">
            <a:extLst>
              <a:ext uri="{FF2B5EF4-FFF2-40B4-BE49-F238E27FC236}">
                <a16:creationId xmlns:a16="http://schemas.microsoft.com/office/drawing/2014/main" id="{3278DF1A-8953-4453-B556-D1CED0914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graphicFrame>
        <p:nvGraphicFramePr>
          <p:cNvPr id="190" name="Google Shape;190;p6"/>
          <p:cNvGraphicFramePr/>
          <p:nvPr>
            <p:extLst>
              <p:ext uri="{D42A27DB-BD31-4B8C-83A1-F6EECF244321}">
                <p14:modId xmlns:p14="http://schemas.microsoft.com/office/powerpoint/2010/main" val="3181022169"/>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dirty="0">
                          <a:latin typeface="Microsoft JhengHei"/>
                          <a:ea typeface="Microsoft JhengHei"/>
                          <a:cs typeface="Microsoft JhengHei"/>
                          <a:sym typeface="Microsoft JhengHei"/>
                        </a:rPr>
                        <a:t>5</a:t>
                      </a:r>
                      <a:endParaRPr sz="120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dirty="0">
                          <a:solidFill>
                            <a:schemeClr val="dk1"/>
                          </a:solidFill>
                          <a:latin typeface="Microsoft JhengHei"/>
                          <a:ea typeface="Microsoft JhengHei"/>
                          <a:cs typeface="Microsoft JhengHei"/>
                          <a:sym typeface="Microsoft JhengHei"/>
                        </a:rPr>
                        <a:t>阿拉丁與茉莉公主在經過救世基督像時，阿拉丁發現基督像</a:t>
                      </a:r>
                      <a:r>
                        <a:rPr lang="zh-TW" sz="1800" u="none" strike="noStrike" cap="none" dirty="0">
                          <a:latin typeface="Microsoft JhengHei"/>
                          <a:ea typeface="Microsoft JhengHei"/>
                          <a:cs typeface="Microsoft JhengHei"/>
                          <a:sym typeface="Microsoft JhengHei"/>
                        </a:rPr>
                        <a:t>的</a:t>
                      </a:r>
                      <a:r>
                        <a:rPr lang="zh-TW" sz="1800" u="none" strike="noStrike" cap="none" dirty="0">
                          <a:solidFill>
                            <a:schemeClr val="dk1"/>
                          </a:solidFill>
                          <a:latin typeface="Microsoft JhengHei"/>
                          <a:ea typeface="Microsoft JhengHei"/>
                          <a:cs typeface="Microsoft JhengHei"/>
                          <a:sym typeface="Microsoft JhengHei"/>
                        </a:rPr>
                        <a:t>手中夾著一張破舊地圖。</a:t>
                      </a:r>
                      <a:endParaRPr sz="1800" u="none" strike="noStrike" cap="none" dirty="0">
                        <a:solidFill>
                          <a:schemeClr val="dk1"/>
                        </a:solidFill>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200"/>
                        <a:buFont typeface="Arial"/>
                        <a:buNone/>
                      </a:pPr>
                      <a:r>
                        <a:rPr lang="zh-TW" sz="1200" b="0" u="none" strike="noStrike" cap="none">
                          <a:latin typeface="Microsoft JhengHei"/>
                          <a:ea typeface="Microsoft JhengHei"/>
                          <a:cs typeface="Microsoft JhengHei"/>
                          <a:sym typeface="Microsoft JhengHei"/>
                        </a:rPr>
                        <a:t>5_1_旁白：阿拉丁看到宣傳單後，思考了一下，忽然眼睛一亮，他轉頭告訴茉莉公主</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a:latin typeface="Microsoft JhengHei"/>
                          <a:ea typeface="Microsoft JhengHei"/>
                          <a:cs typeface="Microsoft JhengHei"/>
                          <a:sym typeface="Microsoft JhengHei"/>
                        </a:rPr>
                        <a:t>5_2_阿拉丁：我好像知道寶藏在哪裡了，按照四十大盜之前的方式，他都會將寶藏藏在當地最著名的地方，俗話說最顯眼的地方，就是最安全的地方！走吧，茉莉，我們搭飛天魔毯過去。</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a:latin typeface="Microsoft JhengHei"/>
                          <a:ea typeface="Microsoft JhengHei"/>
                          <a:cs typeface="Microsoft JhengHei"/>
                          <a:sym typeface="Microsoft JhengHei"/>
                        </a:rPr>
                        <a:t>5_3_茉莉公主：好啊，那我們就走吧！</a:t>
                      </a: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a:latin typeface="Microsoft JhengHei"/>
                          <a:ea typeface="Microsoft JhengHei"/>
                          <a:cs typeface="Microsoft JhengHei"/>
                          <a:sym typeface="Microsoft JhengHei"/>
                        </a:rPr>
                        <a:t>(阿拉丁拿出飛天魔毯與茉莉公主一起飛向救世基督像的所在處)</a:t>
                      </a: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a:latin typeface="Microsoft JhengHei"/>
                          <a:ea typeface="Microsoft JhengHei"/>
                          <a:cs typeface="Microsoft JhengHei"/>
                          <a:sym typeface="Microsoft JhengHei"/>
                        </a:rPr>
                        <a:t>5_4_旁白：當</a:t>
                      </a:r>
                      <a:r>
                        <a:rPr lang="zh-TW" sz="1200" u="none" strike="noStrike" cap="none">
                          <a:latin typeface="Microsoft JhengHei"/>
                          <a:ea typeface="Microsoft JhengHei"/>
                          <a:cs typeface="Microsoft JhengHei"/>
                          <a:sym typeface="Microsoft JhengHei"/>
                        </a:rPr>
                        <a:t>他們抵達</a:t>
                      </a:r>
                      <a:r>
                        <a:rPr lang="zh-TW" sz="1200" b="0" u="none" strike="noStrike" cap="none">
                          <a:latin typeface="Microsoft JhengHei"/>
                          <a:ea typeface="Microsoft JhengHei"/>
                          <a:cs typeface="Microsoft JhengHei"/>
                          <a:sym typeface="Microsoft JhengHei"/>
                        </a:rPr>
                        <a:t>時，他們看到總高38公尺的救世基督像站立在里約熱內盧國家森林公園當中，基督像張開的雙手就像是歡迎來自世界各地的遊客，以及代表巴西人民熱情接納和寬闊胸懷的象徵。</a:t>
                      </a: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a:latin typeface="Microsoft JhengHei"/>
                          <a:ea typeface="Microsoft JhengHei"/>
                          <a:cs typeface="Microsoft JhengHei"/>
                          <a:sym typeface="Microsoft JhengHei"/>
                        </a:rPr>
                        <a:t>5_5_阿拉丁：</a:t>
                      </a:r>
                      <a:r>
                        <a:rPr lang="zh-TW" sz="1200" u="none" strike="noStrike" cap="none">
                          <a:latin typeface="Microsoft JhengHei"/>
                          <a:ea typeface="Microsoft JhengHei"/>
                          <a:cs typeface="Microsoft JhengHei"/>
                          <a:sym typeface="Microsoft JhengHei"/>
                        </a:rPr>
                        <a:t>你看!</a:t>
                      </a:r>
                      <a:r>
                        <a:rPr lang="zh-TW" sz="1200" b="0" u="none" strike="noStrike" cap="none">
                          <a:latin typeface="Microsoft JhengHei"/>
                          <a:ea typeface="Microsoft JhengHei"/>
                          <a:cs typeface="Microsoft JhengHei"/>
                          <a:sym typeface="Microsoft JhengHei"/>
                        </a:rPr>
                        <a:t>他的手中好像夾著一張紙！</a:t>
                      </a: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a:latin typeface="Microsoft JhengHei"/>
                          <a:ea typeface="Microsoft JhengHei"/>
                          <a:cs typeface="Microsoft JhengHei"/>
                          <a:sym typeface="Microsoft JhengHei"/>
                        </a:rPr>
                        <a:t>5_6_旁白：阿拉丁操控著飛天魔毯來到基督像手的旁邊拿走基督像手中的紙</a:t>
                      </a: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a:latin typeface="Microsoft JhengHei"/>
                          <a:ea typeface="Microsoft JhengHei"/>
                          <a:cs typeface="Microsoft JhengHei"/>
                          <a:sym typeface="Microsoft JhengHei"/>
                        </a:rPr>
                        <a:t>5_7_阿拉丁：是</a:t>
                      </a:r>
                      <a:r>
                        <a:rPr lang="zh-TW" sz="1200" u="none" strike="noStrike" cap="none">
                          <a:latin typeface="Microsoft JhengHei"/>
                          <a:ea typeface="Microsoft JhengHei"/>
                          <a:cs typeface="Microsoft JhengHei"/>
                          <a:sym typeface="Microsoft JhengHei"/>
                        </a:rPr>
                        <a:t>藏寶</a:t>
                      </a:r>
                      <a:r>
                        <a:rPr lang="zh-TW" sz="1200" b="0" u="none" strike="noStrike" cap="none">
                          <a:latin typeface="Microsoft JhengHei"/>
                          <a:ea typeface="Microsoft JhengHei"/>
                          <a:cs typeface="Microsoft JhengHei"/>
                          <a:sym typeface="Microsoft JhengHei"/>
                        </a:rPr>
                        <a:t>地圖！果然沒錯，他每次都會把東西藏在顯眼的地方！</a:t>
                      </a: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4" name="圖片 3">
            <a:extLst>
              <a:ext uri="{FF2B5EF4-FFF2-40B4-BE49-F238E27FC236}">
                <a16:creationId xmlns:a16="http://schemas.microsoft.com/office/drawing/2014/main" id="{94B904CC-DBEE-4304-A748-FBBC912E2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graphicFrame>
        <p:nvGraphicFramePr>
          <p:cNvPr id="185" name="Google Shape;185;p7"/>
          <p:cNvGraphicFramePr/>
          <p:nvPr>
            <p:extLst>
              <p:ext uri="{D42A27DB-BD31-4B8C-83A1-F6EECF244321}">
                <p14:modId xmlns:p14="http://schemas.microsoft.com/office/powerpoint/2010/main" val="3212346479"/>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dirty="0">
                          <a:latin typeface="Microsoft JhengHei"/>
                          <a:ea typeface="Microsoft JhengHei"/>
                          <a:cs typeface="Microsoft JhengHei"/>
                          <a:sym typeface="Microsoft JhengHei"/>
                        </a:rPr>
                        <a:t>6</a:t>
                      </a:r>
                      <a:endParaRPr sz="120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chemeClr val="dk1"/>
                        </a:buClr>
                        <a:buSzPts val="1800"/>
                        <a:buFont typeface="Microsoft JhengHei"/>
                        <a:buNone/>
                      </a:pPr>
                      <a:r>
                        <a:rPr lang="zh-TW" sz="1800" u="none" strike="noStrike" cap="none" dirty="0">
                          <a:solidFill>
                            <a:schemeClr val="dk1"/>
                          </a:solidFill>
                          <a:latin typeface="Microsoft JhengHei"/>
                          <a:ea typeface="Microsoft JhengHei"/>
                          <a:cs typeface="Microsoft JhengHei"/>
                          <a:sym typeface="Microsoft JhengHei"/>
                        </a:rPr>
                        <a:t>他們拿到地圖之後，發現</a:t>
                      </a:r>
                      <a:r>
                        <a:rPr lang="zh-TW" sz="1800" u="none" strike="noStrike" cap="none" dirty="0">
                          <a:latin typeface="Microsoft JhengHei"/>
                          <a:ea typeface="Microsoft JhengHei"/>
                          <a:cs typeface="Microsoft JhengHei"/>
                          <a:sym typeface="Microsoft JhengHei"/>
                        </a:rPr>
                        <a:t>下一個</a:t>
                      </a:r>
                      <a:r>
                        <a:rPr lang="zh-TW" sz="1800" u="none" strike="noStrike" cap="none" dirty="0">
                          <a:solidFill>
                            <a:schemeClr val="dk1"/>
                          </a:solidFill>
                          <a:latin typeface="Microsoft JhengHei"/>
                          <a:ea typeface="Microsoft JhengHei"/>
                          <a:cs typeface="Microsoft JhengHei"/>
                          <a:sym typeface="Microsoft JhengHei"/>
                        </a:rPr>
                        <a:t>地點是在【祕魯─馬丘比丘】，於是兩人再繼續搭乘飛天魔毯前往秘魯。</a:t>
                      </a:r>
                      <a:endParaRPr sz="120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6_1_阿拉丁：茉莉你看，是藏寶</a:t>
                      </a:r>
                      <a:r>
                        <a:rPr lang="zh-TW" sz="1200" u="none" strike="noStrike" cap="none" dirty="0">
                          <a:latin typeface="Microsoft JhengHei"/>
                          <a:ea typeface="Microsoft JhengHei"/>
                          <a:cs typeface="Microsoft JhengHei"/>
                          <a:sym typeface="Microsoft JhengHei"/>
                        </a:rPr>
                        <a:t>地</a:t>
                      </a:r>
                      <a:r>
                        <a:rPr lang="zh-TW" sz="1200" b="0" u="none" strike="noStrike" cap="none" dirty="0">
                          <a:latin typeface="Microsoft JhengHei"/>
                          <a:ea typeface="Microsoft JhengHei"/>
                          <a:cs typeface="Microsoft JhengHei"/>
                          <a:sym typeface="Microsoft JhengHei"/>
                        </a:rPr>
                        <a:t>圖</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(阿拉丁把藏寶</a:t>
                      </a:r>
                      <a:r>
                        <a:rPr lang="zh-TW" sz="1200" u="none" strike="noStrike" cap="none" dirty="0">
                          <a:latin typeface="Microsoft JhengHei"/>
                          <a:ea typeface="Microsoft JhengHei"/>
                          <a:cs typeface="Microsoft JhengHei"/>
                          <a:sym typeface="Microsoft JhengHei"/>
                        </a:rPr>
                        <a:t>地</a:t>
                      </a:r>
                      <a:r>
                        <a:rPr lang="zh-TW" sz="1200" b="0" u="none" strike="noStrike" cap="none" dirty="0">
                          <a:latin typeface="Microsoft JhengHei"/>
                          <a:ea typeface="Microsoft JhengHei"/>
                          <a:cs typeface="Microsoft JhengHei"/>
                          <a:sym typeface="Microsoft JhengHei"/>
                        </a:rPr>
                        <a:t>圖拿給茉莉公主看)</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6_2_茉莉公主：這地方…好像是</a:t>
                      </a:r>
                      <a:r>
                        <a:rPr lang="zh-TW" sz="1200" u="none" strike="noStrike" cap="none" dirty="0">
                          <a:latin typeface="Microsoft JhengHei"/>
                          <a:ea typeface="Microsoft JhengHei"/>
                          <a:cs typeface="Microsoft JhengHei"/>
                          <a:sym typeface="Microsoft JhengHei"/>
                        </a:rPr>
                        <a:t>在</a:t>
                      </a:r>
                      <a:r>
                        <a:rPr lang="zh-TW" sz="1200" b="0" u="none" strike="noStrike" cap="none" dirty="0">
                          <a:latin typeface="Microsoft JhengHei"/>
                          <a:ea typeface="Microsoft JhengHei"/>
                          <a:cs typeface="Microsoft JhengHei"/>
                          <a:sym typeface="Microsoft JhengHei"/>
                        </a:rPr>
                        <a:t>秘魯?!</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6_3_阿拉丁：應該是</a:t>
                      </a:r>
                      <a:r>
                        <a:rPr lang="zh-TW" sz="1200" u="none" strike="noStrike" cap="none" dirty="0">
                          <a:latin typeface="Microsoft JhengHei"/>
                          <a:ea typeface="Microsoft JhengHei"/>
                          <a:cs typeface="Microsoft JhengHei"/>
                          <a:sym typeface="Microsoft JhengHei"/>
                        </a:rPr>
                        <a:t>吧?</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6_4_神燈精靈：沒錯，就是祕魯！</a:t>
                      </a:r>
                      <a:r>
                        <a:rPr lang="zh-TW" sz="1200" u="none" strike="noStrike" cap="none" dirty="0">
                          <a:latin typeface="Microsoft JhengHei"/>
                          <a:ea typeface="Microsoft JhengHei"/>
                          <a:cs typeface="Microsoft JhengHei"/>
                          <a:sym typeface="Microsoft JhengHei"/>
                        </a:rPr>
                        <a:t>我們一起出發吧！</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6_5_旁白：神燈精靈突然開口，嚇了阿拉丁及茉莉一跳</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6_6_阿拉丁：精靈，你跑去哪裡了!!突然就衝出去跑得沒影</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6_7_神燈精靈：嘿嘿，待在神燈裡面太久，突然看到嘉年華有點興奮，所以就跑得比較遠~然後我在路上看到宣傳單上面寫基督像，我就猜想你應該會來這裡，所以我就過來啦！下次不會跑太遠了~</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6_8_阿拉丁：既然已經知道在哪裡了，那我們就趕緊過去吧！</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4" name="圖片 3">
            <a:extLst>
              <a:ext uri="{FF2B5EF4-FFF2-40B4-BE49-F238E27FC236}">
                <a16:creationId xmlns:a16="http://schemas.microsoft.com/office/drawing/2014/main" id="{C7BCF617-93E7-4902-A2DF-C84A9C428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graphicFrame>
        <p:nvGraphicFramePr>
          <p:cNvPr id="195" name="Google Shape;195;p8"/>
          <p:cNvGraphicFramePr/>
          <p:nvPr>
            <p:extLst>
              <p:ext uri="{D42A27DB-BD31-4B8C-83A1-F6EECF244321}">
                <p14:modId xmlns:p14="http://schemas.microsoft.com/office/powerpoint/2010/main" val="141531173"/>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7</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chemeClr val="dk1"/>
                        </a:buClr>
                        <a:buSzPts val="1800"/>
                        <a:buFont typeface="Microsoft JhengHei"/>
                        <a:buNone/>
                      </a:pPr>
                      <a:r>
                        <a:rPr lang="zh-TW" sz="1800" u="none" strike="noStrike" cap="none">
                          <a:solidFill>
                            <a:schemeClr val="dk1"/>
                          </a:solidFill>
                          <a:latin typeface="Microsoft JhengHei"/>
                          <a:ea typeface="Microsoft JhengHei"/>
                          <a:cs typeface="Microsoft JhengHei"/>
                          <a:sym typeface="Microsoft JhengHei"/>
                        </a:rPr>
                        <a:t>他們先在熱水鎮的一家餐廳裡吃祕魯當地美食，之後再前往馬丘比丘</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7_1_旁白：阿拉丁與茉莉公主搭乘飛天魔毯來到祕魯熱水鎮附近</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7_2_阿拉丁：肚子有點餓了，不然我們先來吃午餐吧，吃完再找下一個寶藏的位置</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7_3_茉莉公主：好啊，我好久之前就想吃看看這裡的「酸醃生魚」，它是當地有名的菜餚之一，是用新鮮海鮮加上切碎的紫洋蔥、大量的辛香料、和檸檬醋所做出來的。</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7_4_神燈精靈：天啊，聽完感覺口水都要流下來了，好想要趕快吃到啊！！</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7_5_阿拉丁：那就選這家店吧，裡面剛好還</a:t>
                      </a:r>
                      <a:r>
                        <a:rPr lang="zh-TW" sz="1200" u="none" strike="noStrike" cap="none" dirty="0">
                          <a:latin typeface="Microsoft JhengHei"/>
                          <a:ea typeface="Microsoft JhengHei"/>
                          <a:cs typeface="Microsoft JhengHei"/>
                          <a:sym typeface="Microsoft JhengHei"/>
                        </a:rPr>
                        <a:t>有</a:t>
                      </a:r>
                      <a:r>
                        <a:rPr lang="zh-TW" sz="1200" b="0" u="none" strike="noStrike" cap="none" dirty="0">
                          <a:latin typeface="Microsoft JhengHei"/>
                          <a:ea typeface="Microsoft JhengHei"/>
                          <a:cs typeface="Microsoft JhengHei"/>
                          <a:sym typeface="Microsoft JhengHei"/>
                        </a:rPr>
                        <a:t>座位，我也等不及想吃看看這道菜了</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(阿拉丁三人吃飽飯後…)</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7_6_茉莉公主：阿拉丁，我剛剛聽到隔壁領隊說馬丘比丘是秘魯當地的著名遺跡，那會不會四十大盜會將線索放在這裡呢?</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7_7_阿拉丁：嗯…有可能，不如我們先過去看看好了！</a:t>
                      </a:r>
                      <a:endParaRPr sz="1200" b="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3" name="圖片 2">
            <a:extLst>
              <a:ext uri="{FF2B5EF4-FFF2-40B4-BE49-F238E27FC236}">
                <a16:creationId xmlns:a16="http://schemas.microsoft.com/office/drawing/2014/main" id="{5EC0F22B-605D-406C-84B9-39276A8C81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graphicFrame>
        <p:nvGraphicFramePr>
          <p:cNvPr id="201" name="Google Shape;201;p9"/>
          <p:cNvGraphicFramePr/>
          <p:nvPr>
            <p:extLst>
              <p:ext uri="{D42A27DB-BD31-4B8C-83A1-F6EECF244321}">
                <p14:modId xmlns:p14="http://schemas.microsoft.com/office/powerpoint/2010/main" val="1675981305"/>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8</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chemeClr val="dk1"/>
                        </a:buClr>
                        <a:buSzPts val="1800"/>
                        <a:buFont typeface="Microsoft JhengHei"/>
                        <a:buNone/>
                      </a:pPr>
                      <a:r>
                        <a:rPr lang="zh-TW" sz="1800" u="none" strike="noStrike" cap="none">
                          <a:solidFill>
                            <a:schemeClr val="dk1"/>
                          </a:solidFill>
                          <a:latin typeface="Microsoft JhengHei"/>
                          <a:ea typeface="Microsoft JhengHei"/>
                          <a:cs typeface="Microsoft JhengHei"/>
                          <a:sym typeface="Microsoft JhengHei"/>
                        </a:rPr>
                        <a:t>他們跟著</a:t>
                      </a:r>
                      <a:r>
                        <a:rPr lang="zh-TW" sz="1800" u="none" strike="noStrike" cap="none">
                          <a:latin typeface="Microsoft JhengHei"/>
                          <a:ea typeface="Microsoft JhengHei"/>
                          <a:cs typeface="Microsoft JhengHei"/>
                          <a:sym typeface="Microsoft JhengHei"/>
                        </a:rPr>
                        <a:t>旅行</a:t>
                      </a:r>
                      <a:r>
                        <a:rPr lang="zh-TW" sz="1800" u="none" strike="noStrike" cap="none">
                          <a:solidFill>
                            <a:schemeClr val="dk1"/>
                          </a:solidFill>
                          <a:latin typeface="Microsoft JhengHei"/>
                          <a:ea typeface="Microsoft JhengHei"/>
                          <a:cs typeface="Microsoft JhengHei"/>
                          <a:sym typeface="Microsoft JhengHei"/>
                        </a:rPr>
                        <a:t>團了解馬丘比丘一些重要景觀。他們在栓日石找到第二張藏寶圖，地點是在【墨西哥─奇琴伊察 尤卡坦半島】。</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8_1_旁白：阿拉丁與茉莉公主及神燈精靈搭乘飛天魔毯到馬丘比丘，他們藉著神燈精靈的魔法，隱身跟在旅行團後面，了解到馬丘比丘是前哥倫布時期時印加帝國的著名遺蹟，由於獨特的位置，馬丘比丘成為印加帝國最讓人熟知的地方。</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8_2_旁白：他們跟著旅行團參觀了太陽神廟，了解到每年6月21日的陽光會透過神廟的窗口直射到神廟中央的岩石上，以此來計算日曆。</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u="none" strike="noStrike" cap="none" dirty="0">
                          <a:latin typeface="Microsoft JhengHei"/>
                          <a:ea typeface="Microsoft JhengHei"/>
                          <a:cs typeface="Microsoft JhengHei"/>
                          <a:sym typeface="Microsoft JhengHei"/>
                        </a:rPr>
                        <a:t>8_3_旁白：他們來到神聖廣場，裡面有馬丘比丘主廟、三窗廟和栓日石，透過導遊的說明，阿拉丁三人知道栓日石是一個利用太陽計算重要時節的工具，在印加人的曆法中，他們會從陽光的影子計算出重要的時節，例如夏至、冬至等等，提醒他們收成的日子，而月亮才是用來計算月份的。</a:t>
                      </a:r>
                      <a:endParaRPr sz="120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u="none" strike="noStrike" cap="none" dirty="0">
                          <a:latin typeface="Microsoft JhengHei"/>
                          <a:ea typeface="Microsoft JhengHei"/>
                          <a:cs typeface="Microsoft JhengHei"/>
                          <a:sym typeface="Microsoft JhengHei"/>
                        </a:rPr>
                        <a:t>8_4_神燈精靈：阿拉丁你看，那個栓日石的石縫好像有東西，我拿給你看！</a:t>
                      </a:r>
                      <a:endParaRPr sz="120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u="none" strike="noStrike" cap="none" dirty="0">
                          <a:latin typeface="Microsoft JhengHei"/>
                          <a:ea typeface="Microsoft JhengHei"/>
                          <a:cs typeface="Microsoft JhengHei"/>
                          <a:sym typeface="Microsoft JhengHei"/>
                        </a:rPr>
                        <a:t>(說完，神燈精靈就跑了過去，只見到他從石縫中拿出一張摺疊起來的紙)</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u="none" strike="noStrike" cap="none" dirty="0">
                          <a:latin typeface="Microsoft JhengHei"/>
                          <a:ea typeface="Microsoft JhengHei"/>
                          <a:cs typeface="Microsoft JhengHei"/>
                          <a:sym typeface="Microsoft JhengHei"/>
                        </a:rPr>
                        <a:t>8_5_阿拉丁：這是藏寶地圖，按照上面畫的地理位置，看起來應該是墨西哥的尤卡坦半島！</a:t>
                      </a:r>
                      <a:endParaRPr sz="120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u="none" strike="noStrike" cap="none" dirty="0">
                          <a:latin typeface="Microsoft JhengHei"/>
                          <a:ea typeface="Microsoft JhengHei"/>
                          <a:cs typeface="Microsoft JhengHei"/>
                          <a:sym typeface="Microsoft JhengHei"/>
                        </a:rPr>
                        <a:t>8_6_茉莉公主：那就走吧！我已經開始期待下一個地方會有什麼了！</a:t>
                      </a:r>
                      <a:endParaRPr sz="120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3" name="圖片 2">
            <a:extLst>
              <a:ext uri="{FF2B5EF4-FFF2-40B4-BE49-F238E27FC236}">
                <a16:creationId xmlns:a16="http://schemas.microsoft.com/office/drawing/2014/main" id="{85BBE939-7D48-4E0D-89FC-7E8982448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graphicFrame>
        <p:nvGraphicFramePr>
          <p:cNvPr id="207" name="Google Shape;207;p10"/>
          <p:cNvGraphicFramePr/>
          <p:nvPr>
            <p:extLst>
              <p:ext uri="{D42A27DB-BD31-4B8C-83A1-F6EECF244321}">
                <p14:modId xmlns:p14="http://schemas.microsoft.com/office/powerpoint/2010/main" val="2970702083"/>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9</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chemeClr val="dk1"/>
                        </a:buClr>
                        <a:buSzPts val="1800"/>
                        <a:buFont typeface="Microsoft JhengHei"/>
                        <a:buNone/>
                      </a:pPr>
                      <a:r>
                        <a:rPr lang="zh-TW" sz="1800" u="none" strike="noStrike" cap="none">
                          <a:solidFill>
                            <a:schemeClr val="dk1"/>
                          </a:solidFill>
                          <a:latin typeface="Microsoft JhengHei"/>
                          <a:ea typeface="Microsoft JhengHei"/>
                          <a:cs typeface="Microsoft JhengHei"/>
                          <a:sym typeface="Microsoft JhengHei"/>
                        </a:rPr>
                        <a:t>他們接著前往墨西哥，透過神燈精靈的魔法隱身在歷史考古團當中，跟著歷史考古團了解契琴伊薩的神話故事。</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9_1_旁白：阿拉丁與茉莉公主搭乘飛天魔毯來到墨西哥的尤卡坦半島</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(這時候神燈精靈從神燈裡飄出來)</a:t>
                      </a:r>
                      <a:endParaRPr sz="1400" u="none" strike="noStrike" cap="none" dirty="0"/>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9_2_神燈精靈：诶??這裡我知道！！這邊最著名的景點是契琴伊薩，好像是一個古蹟，原本想去看一眼，但之前來的時候正好在下雨，所以就沒去看了。</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9_3_茉莉公主：那這樣我們就去契琴伊薩看一下吧，或許線索就在那邊。</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9_</a:t>
                      </a:r>
                      <a:r>
                        <a:rPr lang="zh-TW" sz="1200" u="none" strike="noStrike" cap="none" dirty="0">
                          <a:latin typeface="Microsoft JhengHei"/>
                          <a:ea typeface="Microsoft JhengHei"/>
                          <a:cs typeface="Microsoft JhengHei"/>
                          <a:sym typeface="Microsoft JhengHei"/>
                        </a:rPr>
                        <a:t>4</a:t>
                      </a:r>
                      <a:r>
                        <a:rPr lang="zh-TW" sz="1200" b="0" u="none" strike="noStrike" cap="none" dirty="0">
                          <a:latin typeface="Microsoft JhengHei"/>
                          <a:ea typeface="Microsoft JhengHei"/>
                          <a:cs typeface="Microsoft JhengHei"/>
                          <a:sym typeface="Microsoft JhengHei"/>
                        </a:rPr>
                        <a:t>_旁白：當他們來到契琴伊薩時，碰巧遇到歷史考古團的教授正在帶領學生們了解契琴伊薩的神話故事。</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9_5_旁白：阿拉丁三人透過歷史考古團教授的講述，</a:t>
                      </a:r>
                      <a:r>
                        <a:rPr lang="zh-TW" sz="1200" b="0" u="none" strike="noStrike" cap="none" dirty="0">
                          <a:solidFill>
                            <a:schemeClr val="dk1"/>
                          </a:solidFill>
                          <a:latin typeface="Microsoft JhengHei"/>
                          <a:ea typeface="Microsoft JhengHei"/>
                          <a:cs typeface="Microsoft JhengHei"/>
                          <a:sym typeface="Microsoft JhengHei"/>
                        </a:rPr>
                        <a:t>了解到卡斯蒂略金字塔位於契琴伊薩的正中央，是為羽蛇神而建的神廟。在馬雅文化中庫庫爾坎是羽神蛇的名字，羽蛇神主宰著晨星、發明了書籍、立法，而且給人類帶來了玉米(主食)，還代表著死亡和重生，是祭司們的保護神。另外羽蛇神與雨季同來，雨季又與瑪雅人種玉米的時間重合，因此羽蛇神又成為瑪雅農人最為崇敬的神明。</a:t>
                      </a:r>
                      <a:endParaRPr sz="1200" b="0" u="none" strike="noStrike" cap="none" dirty="0">
                        <a:solidFill>
                          <a:schemeClr val="dk1"/>
                        </a:solidFill>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3" name="圖片 2">
            <a:extLst>
              <a:ext uri="{FF2B5EF4-FFF2-40B4-BE49-F238E27FC236}">
                <a16:creationId xmlns:a16="http://schemas.microsoft.com/office/drawing/2014/main" id="{3D9C364B-DF57-4578-B589-3D4071D14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aphicFrame>
        <p:nvGraphicFramePr>
          <p:cNvPr id="212" name="Google Shape;212;p11"/>
          <p:cNvGraphicFramePr/>
          <p:nvPr>
            <p:extLst>
              <p:ext uri="{D42A27DB-BD31-4B8C-83A1-F6EECF244321}">
                <p14:modId xmlns:p14="http://schemas.microsoft.com/office/powerpoint/2010/main" val="250752745"/>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10</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chemeClr val="dk1"/>
                        </a:buClr>
                        <a:buSzPts val="1800"/>
                        <a:buFont typeface="Microsoft JhengHei"/>
                        <a:buNone/>
                      </a:pPr>
                      <a:r>
                        <a:rPr lang="zh-TW" sz="1800" u="none" strike="noStrike" cap="none">
                          <a:solidFill>
                            <a:schemeClr val="dk1"/>
                          </a:solidFill>
                          <a:latin typeface="Microsoft JhengHei"/>
                          <a:ea typeface="Microsoft JhengHei"/>
                          <a:cs typeface="Microsoft JhengHei"/>
                          <a:sym typeface="Microsoft JhengHei"/>
                        </a:rPr>
                        <a:t>他們在卡斯蒂略金字塔附近找到了第三張藏寶圖，地點是在【義大利-羅馬】。</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10_1_阿拉丁：原來羽蛇神對於當時的馬雅人來說，是一位讓人非常尊敬的神祉阿，沒有來過這裡，我還真的不知道呢</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10_2_茉莉公主：對阿，而且在春分與秋分的日出日落時，金字塔的拐角在北面的階梯上會投下羽蛇神狀的陰影，隨著太陽的位置在金字塔的北面移動。這真的是馬雅人的奇蹟。</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10_3_旁白：茉莉公主提及到卡斯蒂略金字塔時，忽然茉莉公主眼睛一瞥看到位於卡斯蒂略金字塔階梯底部的羽蛇神頭像的嘴裡，有一個用石子壓住的紙</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10_4_茉莉公主：阿拉丁你看，這會不會是寶藏的下一個線索呢?</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10_5_旁白：阿拉丁走上前拿開石子，抽出被石子壓住的紙張</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10_6_阿拉丁：沒錯，這上面畫的是下一個寶藏的提示，精靈你看，這個位置是在哪裡呢?</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10_7_神燈精靈：我看看，這地方好像是在義大利的羅馬</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3" name="圖片 2">
            <a:extLst>
              <a:ext uri="{FF2B5EF4-FFF2-40B4-BE49-F238E27FC236}">
                <a16:creationId xmlns:a16="http://schemas.microsoft.com/office/drawing/2014/main" id="{8E1023A9-C89F-4D18-83AB-2317804A0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graphicFrame>
        <p:nvGraphicFramePr>
          <p:cNvPr id="223" name="Google Shape;223;p12"/>
          <p:cNvGraphicFramePr/>
          <p:nvPr>
            <p:extLst>
              <p:ext uri="{D42A27DB-BD31-4B8C-83A1-F6EECF244321}">
                <p14:modId xmlns:p14="http://schemas.microsoft.com/office/powerpoint/2010/main" val="1547900796"/>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11</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solidFill>
                            <a:schemeClr val="dk1"/>
                          </a:solidFill>
                          <a:latin typeface="Microsoft JhengHei"/>
                          <a:ea typeface="Microsoft JhengHei"/>
                          <a:cs typeface="Microsoft JhengHei"/>
                          <a:sym typeface="Microsoft JhengHei"/>
                        </a:rPr>
                        <a:t>阿拉丁與茉莉公主遠渡北大西洋，來到義大利羅馬，茉莉公主依照之前跟阿拉丁一起約會看的電影─羅馬假期，他們參觀了拍攝羅馬假期的著名景點。</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11_1_茉莉公主：義大利羅馬?? 阿拉丁你還記得我們之前約會看過的電影─羅馬假期嗎?自從看完後，我一直很想看看羅馬假期拍攝的地方！</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11_2_阿拉丁：既然如此，那我們就走吧！</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11_3_旁白：阿拉丁與茉莉公主搭乘飛天魔毯，來到義大利羅馬，茉莉公主依照之前與阿拉丁一起看的羅馬假期電影，裡面所拍攝的各個景點，一同漫步在羅馬其中。</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11_4_旁白：他們一同參觀了巴貝里尼宮，欣賞了收藏許多文藝復興時期的繪畫。之後，他們又來到特萊維噴泉，看到了具有巴洛克風格噴泉，接著來到聖天使城堡，看到了羅馬最美麗的聖天使橋，之後三人來到了真理之口，阿拉丁俏皮的模仿羅馬假期男主角假裝手被咬斷的畫面</a:t>
                      </a:r>
                      <a:r>
                        <a:rPr lang="zh-TW" sz="1200" u="none" strike="noStrike" cap="none" dirty="0">
                          <a:latin typeface="Microsoft JhengHei"/>
                          <a:ea typeface="Microsoft JhengHei"/>
                          <a:cs typeface="Microsoft JhengHei"/>
                          <a:sym typeface="Microsoft JhengHei"/>
                        </a:rPr>
                        <a:t>，逗得茉莉公主哈哈大笑</a:t>
                      </a:r>
                      <a:r>
                        <a:rPr lang="zh-TW" sz="1200" b="0" u="none" strike="noStrike" cap="none" dirty="0">
                          <a:latin typeface="Microsoft JhengHei"/>
                          <a:ea typeface="Microsoft JhengHei"/>
                          <a:cs typeface="Microsoft JhengHei"/>
                          <a:sym typeface="Microsoft JhengHei"/>
                        </a:rPr>
                        <a:t>。再來他們來到科隆納宮，參觀裡面收藏了大量15至17世紀名家的藝術畫作。</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3" name="圖片 2">
            <a:extLst>
              <a:ext uri="{FF2B5EF4-FFF2-40B4-BE49-F238E27FC236}">
                <a16:creationId xmlns:a16="http://schemas.microsoft.com/office/drawing/2014/main" id="{75872E0B-729E-4BDE-AA4C-8EA653031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graphicFrame>
        <p:nvGraphicFramePr>
          <p:cNvPr id="217" name="Google Shape;217;p13"/>
          <p:cNvGraphicFramePr/>
          <p:nvPr>
            <p:extLst>
              <p:ext uri="{D42A27DB-BD31-4B8C-83A1-F6EECF244321}">
                <p14:modId xmlns:p14="http://schemas.microsoft.com/office/powerpoint/2010/main" val="402500517"/>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12</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solidFill>
                            <a:schemeClr val="dk1"/>
                          </a:solidFill>
                          <a:latin typeface="Microsoft JhengHei"/>
                          <a:ea typeface="Microsoft JhengHei"/>
                          <a:cs typeface="Microsoft JhengHei"/>
                          <a:sym typeface="Microsoft JhengHei"/>
                        </a:rPr>
                        <a:t>最終來到了羅馬競技場，在表演平台上方的貴族座位區找到了第四張藏寶圖，地點是在【中國─萬里長城】</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12_1_旁白：最終阿拉丁三人來到了羅馬競技場，透過導覽人員的解說，他們才了解到羅馬帝國時期，維斯帕先皇帝(Vespasian)為了慶祝耶路撒冷一戰，於西元72年動用8萬名俘虜興建最大的圓型競技場，以提供戰士和野獸博鬥的場地。而競技場主要是讓人獸表演，身為主角的「角鬥士」來自於死囚、奴隸、戰俘、角鬥士學校畢業的人、軍人或是想贏得名望的人，在競技場上博鬥，以提供羅馬市民娛樂。</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12_2_旁白：當阿拉丁來到競技場的表演平台時…</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12_3_阿拉丁：茉莉、精靈，你們看那邊的看台區，那裡好像有東西掛在那裡</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12_4_神燈精靈：咦?真的耶，好像有東西在晃</a:t>
                      </a:r>
                      <a:r>
                        <a:rPr lang="zh-TW" sz="1200" u="none" strike="noStrike" cap="none" dirty="0">
                          <a:latin typeface="Microsoft JhengHei"/>
                          <a:ea typeface="Microsoft JhengHei"/>
                          <a:cs typeface="Microsoft JhengHei"/>
                          <a:sym typeface="Microsoft JhengHei"/>
                        </a:rPr>
                        <a:t>動</a:t>
                      </a:r>
                      <a:r>
                        <a:rPr lang="zh-TW" sz="1200" b="0" u="none" strike="noStrike" cap="none" dirty="0">
                          <a:latin typeface="Microsoft JhengHei"/>
                          <a:ea typeface="Microsoft JhengHei"/>
                          <a:cs typeface="Microsoft JhengHei"/>
                          <a:sym typeface="Microsoft JhengHei"/>
                        </a:rPr>
                        <a:t>，我去拿過來給你們</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(說完，神燈精靈就飄過去，拿走看台區在晃的東西，拿完後，神燈精靈就將東西交給阿拉丁)</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12_5_阿拉丁：是下一個藏寶</a:t>
                      </a:r>
                      <a:r>
                        <a:rPr lang="zh-TW" sz="1200" u="none" strike="noStrike" cap="none" dirty="0">
                          <a:latin typeface="Microsoft JhengHei"/>
                          <a:ea typeface="Microsoft JhengHei"/>
                          <a:cs typeface="Microsoft JhengHei"/>
                          <a:sym typeface="Microsoft JhengHei"/>
                        </a:rPr>
                        <a:t>地</a:t>
                      </a:r>
                      <a:r>
                        <a:rPr lang="zh-TW" sz="1200" b="0" u="none" strike="noStrike" cap="none" dirty="0">
                          <a:latin typeface="Microsoft JhengHei"/>
                          <a:ea typeface="Microsoft JhengHei"/>
                          <a:cs typeface="Microsoft JhengHei"/>
                          <a:sym typeface="Microsoft JhengHei"/>
                        </a:rPr>
                        <a:t>圖，這是第五個地方了吧，不曉得到底是什麼寶貝可以讓四十大盜分成七個線索</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12_6_神燈精靈：看起來好像是在中國，而且還標記成一個長條型?</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12_7_茉莉公主：應該是萬里長城吧!?我之前在皇宮有聽大臣說過，中國的萬里長城很有名</a:t>
                      </a:r>
                      <a:endParaRPr sz="1200" b="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3" name="圖片 2">
            <a:extLst>
              <a:ext uri="{FF2B5EF4-FFF2-40B4-BE49-F238E27FC236}">
                <a16:creationId xmlns:a16="http://schemas.microsoft.com/office/drawing/2014/main" id="{44D314DC-AAC6-488E-AC6F-EC8354C78E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graphicFrame>
        <p:nvGraphicFramePr>
          <p:cNvPr id="228" name="Google Shape;228;p14"/>
          <p:cNvGraphicFramePr/>
          <p:nvPr>
            <p:extLst>
              <p:ext uri="{D42A27DB-BD31-4B8C-83A1-F6EECF244321}">
                <p14:modId xmlns:p14="http://schemas.microsoft.com/office/powerpoint/2010/main" val="3877988792"/>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13</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solidFill>
                            <a:schemeClr val="dk1"/>
                          </a:solidFill>
                          <a:latin typeface="Microsoft JhengHei"/>
                          <a:ea typeface="Microsoft JhengHei"/>
                          <a:cs typeface="Microsoft JhengHei"/>
                          <a:sym typeface="Microsoft JhengHei"/>
                        </a:rPr>
                        <a:t>但是，茉莉公主卻想留在羅馬繼續玩，不想去中國，阿拉丁卻告訴茉莉公主他們得前往中國。茉莉公主覺得阿拉丁沒辦法理解自己，因此一氣之下，搭著飛天魔毯離開了。</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13_1_阿拉丁：那我們就快走吧！</a:t>
                      </a:r>
                      <a:endParaRPr sz="120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13_2_茉莉公主：咦，這麼快?但我還想在這裡繼續玩，我還有好多景點沒有去看過，阿拉丁我們</a:t>
                      </a:r>
                      <a:r>
                        <a:rPr lang="zh-TW" sz="1200" u="none" strike="noStrike" cap="none" dirty="0">
                          <a:latin typeface="Microsoft JhengHei"/>
                          <a:ea typeface="Microsoft JhengHei"/>
                          <a:cs typeface="Microsoft JhengHei"/>
                          <a:sym typeface="Microsoft JhengHei"/>
                        </a:rPr>
                        <a:t>多在這裡玩幾天</a:t>
                      </a:r>
                      <a:r>
                        <a:rPr lang="zh-TW" sz="1200" b="0" u="none" strike="noStrike" cap="none" dirty="0">
                          <a:latin typeface="Microsoft JhengHei"/>
                          <a:ea typeface="Microsoft JhengHei"/>
                          <a:cs typeface="Microsoft JhengHei"/>
                          <a:sym typeface="Microsoft JhengHei"/>
                        </a:rPr>
                        <a:t>好不好?</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13_3_阿拉丁：不行，羅馬這裡不安全，最近是是羅馬雨季的時節，我們要盡早離開這裡。</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13_4_茉莉公主：你騙人，這幾天天氣都很好，哪裡有像雨季的感覺，我們就多留在這裡玩幾天好不好?</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13_5_阿拉丁：不行，我們要盡早離開，茉莉你不要任性了！</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13_6_茉莉公主：阿拉丁，我討厭你！你都沒有考慮我的感受！</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13_7_旁白：茉莉公主說完之後，獨自一個人坐</a:t>
                      </a:r>
                      <a:r>
                        <a:rPr lang="zh-TW" sz="1200" u="none" strike="noStrike" cap="none" dirty="0">
                          <a:latin typeface="Microsoft JhengHei"/>
                          <a:ea typeface="Microsoft JhengHei"/>
                          <a:cs typeface="Microsoft JhengHei"/>
                          <a:sym typeface="Microsoft JhengHei"/>
                        </a:rPr>
                        <a:t>魔毯</a:t>
                      </a:r>
                      <a:r>
                        <a:rPr lang="zh-TW" sz="1200" b="0" u="none" strike="noStrike" cap="none" dirty="0">
                          <a:latin typeface="Microsoft JhengHei"/>
                          <a:ea typeface="Microsoft JhengHei"/>
                          <a:cs typeface="Microsoft JhengHei"/>
                          <a:sym typeface="Microsoft JhengHei"/>
                        </a:rPr>
                        <a:t>，往其他地方飛走了</a:t>
                      </a:r>
                      <a:endParaRPr sz="1200" b="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4" name="圖片 3">
            <a:extLst>
              <a:ext uri="{FF2B5EF4-FFF2-40B4-BE49-F238E27FC236}">
                <a16:creationId xmlns:a16="http://schemas.microsoft.com/office/drawing/2014/main" id="{76FA0F02-EFBA-4CA8-9A1C-7C77647C0B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19" name="矩形 18">
            <a:extLst>
              <a:ext uri="{FF2B5EF4-FFF2-40B4-BE49-F238E27FC236}">
                <a16:creationId xmlns:a16="http://schemas.microsoft.com/office/drawing/2014/main" id="{38BD232A-BFA9-4CD2-AF17-33F1B61047E9}"/>
              </a:ext>
            </a:extLst>
          </p:cNvPr>
          <p:cNvSpPr/>
          <p:nvPr/>
        </p:nvSpPr>
        <p:spPr>
          <a:xfrm>
            <a:off x="4547904" y="2898647"/>
            <a:ext cx="3434114" cy="310566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6F0A2BCB-674E-4A7E-9D68-BCBEAEE278DC}"/>
              </a:ext>
            </a:extLst>
          </p:cNvPr>
          <p:cNvSpPr/>
          <p:nvPr/>
        </p:nvSpPr>
        <p:spPr>
          <a:xfrm>
            <a:off x="1111233" y="2523984"/>
            <a:ext cx="3037394" cy="348032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矩形 2">
            <a:extLst>
              <a:ext uri="{FF2B5EF4-FFF2-40B4-BE49-F238E27FC236}">
                <a16:creationId xmlns:a16="http://schemas.microsoft.com/office/drawing/2014/main" id="{12429A50-8A67-4CFA-8C48-63E8F1408AD1}"/>
              </a:ext>
            </a:extLst>
          </p:cNvPr>
          <p:cNvSpPr/>
          <p:nvPr/>
        </p:nvSpPr>
        <p:spPr>
          <a:xfrm>
            <a:off x="1992258" y="1964147"/>
            <a:ext cx="2156369" cy="9345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Google Shape;98;gaccb372b25_0_0"/>
          <p:cNvSpPr/>
          <p:nvPr/>
        </p:nvSpPr>
        <p:spPr>
          <a:xfrm>
            <a:off x="53947" y="0"/>
            <a:ext cx="12192000" cy="6858000"/>
          </a:xfrm>
          <a:prstGeom prst="rect">
            <a:avLst/>
          </a:prstGeom>
          <a:noFill/>
          <a:ln w="127000" cap="flat" cmpd="sng">
            <a:solidFill>
              <a:srgbClr val="FFD9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gaccb372b25_0_0"/>
          <p:cNvSpPr txBox="1">
            <a:spLocks noGrp="1"/>
          </p:cNvSpPr>
          <p:nvPr>
            <p:ph type="body" idx="1"/>
          </p:nvPr>
        </p:nvSpPr>
        <p:spPr>
          <a:xfrm>
            <a:off x="1192582" y="3304881"/>
            <a:ext cx="2875866" cy="2484721"/>
          </a:xfrm>
          <a:prstGeom prst="rect">
            <a:avLst/>
          </a:prstGeom>
        </p:spPr>
        <p:txBody>
          <a:bodyPr spcFirstLastPara="1" wrap="square" lIns="91425" tIns="45700" rIns="91425" bIns="45700" anchor="t" anchorCtr="0">
            <a:noAutofit/>
          </a:bodyPr>
          <a:lstStyle/>
          <a:p>
            <a:pPr marL="457200" lvl="0" indent="-387350" algn="l" rtl="0">
              <a:lnSpc>
                <a:spcPct val="115000"/>
              </a:lnSpc>
              <a:spcBef>
                <a:spcPts val="1000"/>
              </a:spcBef>
              <a:spcAft>
                <a:spcPts val="0"/>
              </a:spcAft>
              <a:buSzPts val="2500"/>
              <a:buChar char="●"/>
            </a:pPr>
            <a:r>
              <a:rPr lang="zh-TW" sz="2400" b="1" dirty="0"/>
              <a:t>個性：</a:t>
            </a:r>
            <a:r>
              <a:rPr lang="zh-TW" sz="2000" dirty="0"/>
              <a:t>心地善良、信守承諾、不務正業、有小聰明 </a:t>
            </a:r>
            <a:endParaRPr sz="2000" dirty="0"/>
          </a:p>
          <a:p>
            <a:pPr marL="457200" lvl="0" indent="-387350" algn="l" rtl="0">
              <a:lnSpc>
                <a:spcPct val="115000"/>
              </a:lnSpc>
              <a:spcBef>
                <a:spcPts val="0"/>
              </a:spcBef>
              <a:spcAft>
                <a:spcPts val="0"/>
              </a:spcAft>
              <a:buSzPts val="2500"/>
              <a:buChar char="●"/>
            </a:pPr>
            <a:r>
              <a:rPr lang="zh-TW" sz="2400" b="1" dirty="0"/>
              <a:t>外表：</a:t>
            </a:r>
            <a:r>
              <a:rPr lang="zh-TW" sz="2000" dirty="0"/>
              <a:t>精壯、外表不知道帥不帥但是茉莉公主的菜</a:t>
            </a:r>
            <a:endParaRPr sz="2000" dirty="0"/>
          </a:p>
        </p:txBody>
      </p:sp>
      <p:sp>
        <p:nvSpPr>
          <p:cNvPr id="8" name="橢圓 7">
            <a:extLst>
              <a:ext uri="{FF2B5EF4-FFF2-40B4-BE49-F238E27FC236}">
                <a16:creationId xmlns:a16="http://schemas.microsoft.com/office/drawing/2014/main" id="{0007121C-ABC4-4C3C-9555-B1C349738B11}"/>
              </a:ext>
            </a:extLst>
          </p:cNvPr>
          <p:cNvSpPr/>
          <p:nvPr/>
        </p:nvSpPr>
        <p:spPr>
          <a:xfrm>
            <a:off x="354960" y="1334935"/>
            <a:ext cx="1915213" cy="191521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1" name="Google Shape;101;gaccb372b25_0_0"/>
          <p:cNvPicPr preferRelativeResize="0"/>
          <p:nvPr/>
        </p:nvPicPr>
        <p:blipFill>
          <a:blip r:embed="rId3"/>
          <a:srcRect/>
          <a:stretch/>
        </p:blipFill>
        <p:spPr>
          <a:xfrm>
            <a:off x="326570" y="1333251"/>
            <a:ext cx="1965066" cy="1915213"/>
          </a:xfrm>
          <a:prstGeom prst="rect">
            <a:avLst/>
          </a:prstGeom>
          <a:noFill/>
          <a:ln>
            <a:noFill/>
          </a:ln>
        </p:spPr>
      </p:pic>
      <p:sp>
        <p:nvSpPr>
          <p:cNvPr id="103" name="Google Shape;103;gaccb372b25_0_0"/>
          <p:cNvSpPr txBox="1"/>
          <p:nvPr/>
        </p:nvSpPr>
        <p:spPr>
          <a:xfrm>
            <a:off x="4691531" y="3304881"/>
            <a:ext cx="3083912" cy="1524600"/>
          </a:xfrm>
          <a:prstGeom prst="rect">
            <a:avLst/>
          </a:prstGeom>
          <a:noFill/>
          <a:ln>
            <a:noFill/>
          </a:ln>
        </p:spPr>
        <p:txBody>
          <a:bodyPr spcFirstLastPara="1" wrap="square" lIns="91425" tIns="91425" rIns="91425" bIns="91425" anchor="t" anchorCtr="0">
            <a:noAutofit/>
          </a:bodyPr>
          <a:lstStyle/>
          <a:p>
            <a:pPr marL="457200" lvl="0" indent="-387350" algn="l" rtl="0">
              <a:lnSpc>
                <a:spcPct val="115000"/>
              </a:lnSpc>
              <a:spcBef>
                <a:spcPts val="1000"/>
              </a:spcBef>
              <a:spcAft>
                <a:spcPts val="0"/>
              </a:spcAft>
              <a:buClr>
                <a:schemeClr val="dk1"/>
              </a:buClr>
              <a:buSzPts val="2500"/>
              <a:buFont typeface="Calibri"/>
              <a:buChar char="●"/>
            </a:pPr>
            <a:r>
              <a:rPr lang="zh-TW" sz="2400" b="1" dirty="0">
                <a:solidFill>
                  <a:schemeClr val="dk1"/>
                </a:solidFill>
                <a:latin typeface="Calibri"/>
                <a:ea typeface="Calibri"/>
                <a:cs typeface="Calibri"/>
                <a:sym typeface="Calibri"/>
              </a:rPr>
              <a:t>個性：</a:t>
            </a:r>
            <a:r>
              <a:rPr lang="zh-TW" sz="2000" dirty="0">
                <a:solidFill>
                  <a:schemeClr val="dk1"/>
                </a:solidFill>
                <a:latin typeface="Calibri"/>
                <a:ea typeface="Calibri"/>
                <a:cs typeface="Calibri"/>
                <a:sym typeface="Calibri"/>
              </a:rPr>
              <a:t>聰明、有主見、勇敢</a:t>
            </a:r>
            <a:endParaRPr lang="en-US" altLang="zh-TW" sz="2000" dirty="0">
              <a:solidFill>
                <a:schemeClr val="dk1"/>
              </a:solidFill>
              <a:latin typeface="Calibri"/>
              <a:ea typeface="Calibri"/>
              <a:cs typeface="Calibri"/>
              <a:sym typeface="Calibri"/>
            </a:endParaRPr>
          </a:p>
          <a:p>
            <a:pPr marL="69850" lvl="0" algn="l" rtl="0">
              <a:lnSpc>
                <a:spcPct val="115000"/>
              </a:lnSpc>
              <a:spcBef>
                <a:spcPts val="1000"/>
              </a:spcBef>
              <a:spcAft>
                <a:spcPts val="0"/>
              </a:spcAft>
              <a:buClr>
                <a:schemeClr val="dk1"/>
              </a:buClr>
              <a:buSzPts val="2500"/>
            </a:pPr>
            <a:endParaRPr lang="en-US" sz="2000" dirty="0">
              <a:solidFill>
                <a:schemeClr val="dk1"/>
              </a:solidFill>
              <a:latin typeface="Calibri"/>
              <a:ea typeface="Calibri"/>
              <a:cs typeface="Calibri"/>
              <a:sym typeface="Calibri"/>
            </a:endParaRPr>
          </a:p>
          <a:p>
            <a:pPr marL="457200" lvl="0" indent="-387350" algn="l" rtl="0">
              <a:lnSpc>
                <a:spcPct val="115000"/>
              </a:lnSpc>
              <a:spcBef>
                <a:spcPts val="0"/>
              </a:spcBef>
              <a:spcAft>
                <a:spcPts val="0"/>
              </a:spcAft>
              <a:buClr>
                <a:schemeClr val="dk1"/>
              </a:buClr>
              <a:buSzPts val="2500"/>
              <a:buFont typeface="Calibri"/>
              <a:buChar char="●"/>
            </a:pPr>
            <a:r>
              <a:rPr lang="zh-TW" sz="2400" b="1" dirty="0">
                <a:solidFill>
                  <a:schemeClr val="dk1"/>
                </a:solidFill>
                <a:latin typeface="Calibri"/>
                <a:ea typeface="Calibri"/>
                <a:cs typeface="Calibri"/>
                <a:sym typeface="Calibri"/>
              </a:rPr>
              <a:t>外表：</a:t>
            </a:r>
            <a:r>
              <a:rPr lang="zh-TW" sz="2000" dirty="0">
                <a:solidFill>
                  <a:schemeClr val="dk1"/>
                </a:solidFill>
                <a:latin typeface="Calibri"/>
                <a:ea typeface="Calibri"/>
                <a:cs typeface="Calibri"/>
                <a:sym typeface="Calibri"/>
              </a:rPr>
              <a:t>美貌、蘇丹王國的公主</a:t>
            </a:r>
            <a:endParaRPr sz="2000" dirty="0">
              <a:solidFill>
                <a:schemeClr val="dk1"/>
              </a:solidFill>
              <a:latin typeface="Calibri"/>
              <a:ea typeface="Calibri"/>
              <a:cs typeface="Calibri"/>
              <a:sym typeface="Calibri"/>
            </a:endParaRPr>
          </a:p>
        </p:txBody>
      </p:sp>
      <p:sp>
        <p:nvSpPr>
          <p:cNvPr id="15" name="矩形 14">
            <a:extLst>
              <a:ext uri="{FF2B5EF4-FFF2-40B4-BE49-F238E27FC236}">
                <a16:creationId xmlns:a16="http://schemas.microsoft.com/office/drawing/2014/main" id="{990B7D05-476F-4B4F-B7FA-0E6D340D7191}"/>
              </a:ext>
            </a:extLst>
          </p:cNvPr>
          <p:cNvSpPr/>
          <p:nvPr/>
        </p:nvSpPr>
        <p:spPr>
          <a:xfrm>
            <a:off x="5393857" y="1964147"/>
            <a:ext cx="2588160" cy="9345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EC007F74-71CF-4C62-8F0C-CA23A76FD5B9}"/>
              </a:ext>
            </a:extLst>
          </p:cNvPr>
          <p:cNvSpPr txBox="1"/>
          <p:nvPr/>
        </p:nvSpPr>
        <p:spPr>
          <a:xfrm>
            <a:off x="6044383" y="2169787"/>
            <a:ext cx="1937634" cy="523220"/>
          </a:xfrm>
          <a:prstGeom prst="rect">
            <a:avLst/>
          </a:prstGeom>
          <a:noFill/>
        </p:spPr>
        <p:txBody>
          <a:bodyPr wrap="square">
            <a:spAutoFit/>
          </a:bodyPr>
          <a:lstStyle/>
          <a:p>
            <a:pPr marL="0" lvl="0" indent="0" algn="ctr" rtl="0">
              <a:spcBef>
                <a:spcPts val="1000"/>
              </a:spcBef>
              <a:spcAft>
                <a:spcPts val="0"/>
              </a:spcAft>
              <a:buNone/>
            </a:pPr>
            <a:r>
              <a:rPr lang="zh-TW" altLang="en-US" sz="2800" b="1" dirty="0">
                <a:solidFill>
                  <a:schemeClr val="tx1">
                    <a:lumMod val="85000"/>
                    <a:lumOff val="15000"/>
                  </a:schemeClr>
                </a:solidFill>
              </a:rPr>
              <a:t>茉莉公主</a:t>
            </a:r>
          </a:p>
        </p:txBody>
      </p:sp>
      <p:sp>
        <p:nvSpPr>
          <p:cNvPr id="9" name="文字方塊 8">
            <a:extLst>
              <a:ext uri="{FF2B5EF4-FFF2-40B4-BE49-F238E27FC236}">
                <a16:creationId xmlns:a16="http://schemas.microsoft.com/office/drawing/2014/main" id="{8C7CEC6A-B2EA-4248-ABF5-7DC87A34A0BD}"/>
              </a:ext>
            </a:extLst>
          </p:cNvPr>
          <p:cNvSpPr txBox="1"/>
          <p:nvPr/>
        </p:nvSpPr>
        <p:spPr>
          <a:xfrm>
            <a:off x="2471674" y="2169787"/>
            <a:ext cx="1496915" cy="523220"/>
          </a:xfrm>
          <a:prstGeom prst="rect">
            <a:avLst/>
          </a:prstGeom>
          <a:noFill/>
        </p:spPr>
        <p:txBody>
          <a:bodyPr wrap="square">
            <a:spAutoFit/>
          </a:bodyPr>
          <a:lstStyle/>
          <a:p>
            <a:pPr marL="0" lvl="0" indent="0" algn="ctr" rtl="0">
              <a:spcBef>
                <a:spcPts val="1000"/>
              </a:spcBef>
              <a:spcAft>
                <a:spcPts val="0"/>
              </a:spcAft>
              <a:buNone/>
            </a:pPr>
            <a:r>
              <a:rPr lang="zh-TW" altLang="en-US" sz="2800" b="1" dirty="0">
                <a:solidFill>
                  <a:schemeClr val="tx1">
                    <a:lumMod val="85000"/>
                    <a:lumOff val="15000"/>
                  </a:schemeClr>
                </a:solidFill>
              </a:rPr>
              <a:t>阿拉丁</a:t>
            </a:r>
          </a:p>
        </p:txBody>
      </p:sp>
      <p:sp>
        <p:nvSpPr>
          <p:cNvPr id="23" name="橢圓 22">
            <a:extLst>
              <a:ext uri="{FF2B5EF4-FFF2-40B4-BE49-F238E27FC236}">
                <a16:creationId xmlns:a16="http://schemas.microsoft.com/office/drawing/2014/main" id="{BD3ACBC8-EB7B-4FB2-9B43-6A28C4B8F120}"/>
              </a:ext>
            </a:extLst>
          </p:cNvPr>
          <p:cNvSpPr/>
          <p:nvPr/>
        </p:nvSpPr>
        <p:spPr>
          <a:xfrm>
            <a:off x="4267300" y="1406442"/>
            <a:ext cx="1915213" cy="191521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 name="圖片 4">
            <a:extLst>
              <a:ext uri="{FF2B5EF4-FFF2-40B4-BE49-F238E27FC236}">
                <a16:creationId xmlns:a16="http://schemas.microsoft.com/office/drawing/2014/main" id="{0C82E511-0BC3-4EE2-A725-39570B85179C}"/>
              </a:ext>
            </a:extLst>
          </p:cNvPr>
          <p:cNvPicPr>
            <a:picLocks noChangeAspect="1"/>
          </p:cNvPicPr>
          <p:nvPr/>
        </p:nvPicPr>
        <p:blipFill>
          <a:blip r:embed="rId4"/>
          <a:stretch>
            <a:fillRect/>
          </a:stretch>
        </p:blipFill>
        <p:spPr>
          <a:xfrm>
            <a:off x="4213357" y="1512452"/>
            <a:ext cx="2023098" cy="1698033"/>
          </a:xfrm>
          <a:prstGeom prst="rect">
            <a:avLst/>
          </a:prstGeom>
        </p:spPr>
      </p:pic>
      <p:sp>
        <p:nvSpPr>
          <p:cNvPr id="24" name="矩形 23">
            <a:extLst>
              <a:ext uri="{FF2B5EF4-FFF2-40B4-BE49-F238E27FC236}">
                <a16:creationId xmlns:a16="http://schemas.microsoft.com/office/drawing/2014/main" id="{1D5174BF-FEE1-4C17-B335-4EABE0626F5A}"/>
              </a:ext>
            </a:extLst>
          </p:cNvPr>
          <p:cNvSpPr/>
          <p:nvPr/>
        </p:nvSpPr>
        <p:spPr>
          <a:xfrm>
            <a:off x="8434694" y="2898647"/>
            <a:ext cx="3434114" cy="310566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Google Shape;103;gaccb372b25_0_0">
            <a:extLst>
              <a:ext uri="{FF2B5EF4-FFF2-40B4-BE49-F238E27FC236}">
                <a16:creationId xmlns:a16="http://schemas.microsoft.com/office/drawing/2014/main" id="{BE7EBDD4-6A93-46E3-BF82-A8E4F88C8C0F}"/>
              </a:ext>
            </a:extLst>
          </p:cNvPr>
          <p:cNvSpPr txBox="1"/>
          <p:nvPr/>
        </p:nvSpPr>
        <p:spPr>
          <a:xfrm>
            <a:off x="8603092" y="3476806"/>
            <a:ext cx="3097317" cy="2183562"/>
          </a:xfrm>
          <a:prstGeom prst="rect">
            <a:avLst/>
          </a:prstGeom>
          <a:noFill/>
          <a:ln>
            <a:noFill/>
          </a:ln>
        </p:spPr>
        <p:txBody>
          <a:bodyPr spcFirstLastPara="1" wrap="square" lIns="91425" tIns="91425" rIns="91425" bIns="91425" anchor="t" anchorCtr="0">
            <a:noAutofit/>
          </a:bodyPr>
          <a:lstStyle/>
          <a:p>
            <a:pPr marL="457200" lvl="0" indent="-387350" algn="l" rtl="0">
              <a:lnSpc>
                <a:spcPct val="115000"/>
              </a:lnSpc>
              <a:spcBef>
                <a:spcPts val="0"/>
              </a:spcBef>
              <a:spcAft>
                <a:spcPts val="0"/>
              </a:spcAft>
              <a:buSzPts val="2500"/>
              <a:buChar char="●"/>
            </a:pPr>
            <a:r>
              <a:rPr lang="zh-TW" altLang="en-US" sz="2400" b="1" dirty="0"/>
              <a:t>個性：</a:t>
            </a:r>
            <a:r>
              <a:rPr lang="zh-TW" altLang="en-US" sz="2000" dirty="0"/>
              <a:t>愛好自由、耍寶、風趣</a:t>
            </a:r>
            <a:endParaRPr lang="en-US" altLang="zh-TW" sz="2000" dirty="0"/>
          </a:p>
          <a:p>
            <a:pPr marL="457200" lvl="0" indent="-387350" algn="l" rtl="0">
              <a:lnSpc>
                <a:spcPct val="115000"/>
              </a:lnSpc>
              <a:spcBef>
                <a:spcPts val="0"/>
              </a:spcBef>
              <a:spcAft>
                <a:spcPts val="0"/>
              </a:spcAft>
              <a:buSzPts val="2500"/>
              <a:buChar char="●"/>
            </a:pPr>
            <a:endParaRPr lang="zh-TW" altLang="en-US" sz="2000" dirty="0"/>
          </a:p>
          <a:p>
            <a:pPr marL="457200" lvl="0" indent="-387350" algn="l" rtl="0">
              <a:lnSpc>
                <a:spcPct val="115000"/>
              </a:lnSpc>
              <a:spcBef>
                <a:spcPts val="0"/>
              </a:spcBef>
              <a:spcAft>
                <a:spcPts val="0"/>
              </a:spcAft>
              <a:buSzPts val="2500"/>
              <a:buChar char="●"/>
            </a:pPr>
            <a:r>
              <a:rPr lang="zh-TW" altLang="en-US" sz="2400" b="1" dirty="0"/>
              <a:t>外表：</a:t>
            </a:r>
            <a:r>
              <a:rPr lang="zh-TW" altLang="en-US" sz="2000" dirty="0"/>
              <a:t>從神燈飄出來，外表千變萬化</a:t>
            </a:r>
          </a:p>
        </p:txBody>
      </p:sp>
      <p:sp>
        <p:nvSpPr>
          <p:cNvPr id="26" name="矩形 25">
            <a:extLst>
              <a:ext uri="{FF2B5EF4-FFF2-40B4-BE49-F238E27FC236}">
                <a16:creationId xmlns:a16="http://schemas.microsoft.com/office/drawing/2014/main" id="{06C7318D-4B7F-44E9-B794-6B0611890F25}"/>
              </a:ext>
            </a:extLst>
          </p:cNvPr>
          <p:cNvSpPr/>
          <p:nvPr/>
        </p:nvSpPr>
        <p:spPr>
          <a:xfrm>
            <a:off x="9280647" y="1964147"/>
            <a:ext cx="2588160" cy="9345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68746F7F-0053-4500-A3BF-1F128886CCF4}"/>
              </a:ext>
            </a:extLst>
          </p:cNvPr>
          <p:cNvSpPr txBox="1"/>
          <p:nvPr/>
        </p:nvSpPr>
        <p:spPr>
          <a:xfrm>
            <a:off x="9931173" y="1984834"/>
            <a:ext cx="1937634" cy="866904"/>
          </a:xfrm>
          <a:prstGeom prst="rect">
            <a:avLst/>
          </a:prstGeom>
          <a:noFill/>
        </p:spPr>
        <p:txBody>
          <a:bodyPr wrap="square">
            <a:spAutoFit/>
          </a:bodyPr>
          <a:lstStyle/>
          <a:p>
            <a:pPr marL="0" lvl="0" indent="0" algn="ctr" rtl="0">
              <a:spcBef>
                <a:spcPts val="1000"/>
              </a:spcBef>
              <a:spcAft>
                <a:spcPts val="0"/>
              </a:spcAft>
              <a:buNone/>
            </a:pPr>
            <a:r>
              <a:rPr lang="zh-TW" altLang="en-US" sz="2800" b="1" dirty="0"/>
              <a:t>精靈</a:t>
            </a:r>
            <a:endParaRPr lang="en-US" altLang="zh-TW" sz="2800" b="1" dirty="0"/>
          </a:p>
          <a:p>
            <a:pPr marL="0" lvl="0" indent="0" algn="ctr" rtl="0">
              <a:spcBef>
                <a:spcPts val="1000"/>
              </a:spcBef>
              <a:spcAft>
                <a:spcPts val="0"/>
              </a:spcAft>
              <a:buNone/>
            </a:pPr>
            <a:r>
              <a:rPr lang="en-US" altLang="zh-TW" b="1" dirty="0"/>
              <a:t>(</a:t>
            </a:r>
            <a:r>
              <a:rPr lang="zh-TW" altLang="en-US" b="1" dirty="0"/>
              <a:t>威爾史密斯</a:t>
            </a:r>
            <a:r>
              <a:rPr lang="en-US" altLang="zh-TW" b="1" dirty="0"/>
              <a:t>)</a:t>
            </a:r>
            <a:endParaRPr lang="zh-TW" altLang="en-US" sz="2800" b="1" dirty="0"/>
          </a:p>
        </p:txBody>
      </p:sp>
      <p:sp>
        <p:nvSpPr>
          <p:cNvPr id="28" name="橢圓 27">
            <a:extLst>
              <a:ext uri="{FF2B5EF4-FFF2-40B4-BE49-F238E27FC236}">
                <a16:creationId xmlns:a16="http://schemas.microsoft.com/office/drawing/2014/main" id="{42314EC5-165A-4FCF-A573-48FA60B912FD}"/>
              </a:ext>
            </a:extLst>
          </p:cNvPr>
          <p:cNvSpPr/>
          <p:nvPr/>
        </p:nvSpPr>
        <p:spPr>
          <a:xfrm>
            <a:off x="8154090" y="1406442"/>
            <a:ext cx="1915213" cy="1915213"/>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0" name="圖形 29">
            <a:extLst>
              <a:ext uri="{FF2B5EF4-FFF2-40B4-BE49-F238E27FC236}">
                <a16:creationId xmlns:a16="http://schemas.microsoft.com/office/drawing/2014/main" id="{91095884-DEBD-4074-B78D-0A9FD5D406FA}"/>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450" t="-3072" r="40833" b="28838"/>
          <a:stretch/>
        </p:blipFill>
        <p:spPr>
          <a:xfrm>
            <a:off x="8044358" y="1406442"/>
            <a:ext cx="2223896" cy="1868304"/>
          </a:xfrm>
          <a:prstGeom prst="rect">
            <a:avLst/>
          </a:prstGeom>
        </p:spPr>
      </p:pic>
      <p:sp>
        <p:nvSpPr>
          <p:cNvPr id="40" name="矩形 39">
            <a:extLst>
              <a:ext uri="{FF2B5EF4-FFF2-40B4-BE49-F238E27FC236}">
                <a16:creationId xmlns:a16="http://schemas.microsoft.com/office/drawing/2014/main" id="{84686769-4A67-44C5-A0C4-54BC24CAB9DE}"/>
              </a:ext>
            </a:extLst>
          </p:cNvPr>
          <p:cNvSpPr/>
          <p:nvPr/>
        </p:nvSpPr>
        <p:spPr>
          <a:xfrm>
            <a:off x="369723" y="1005840"/>
            <a:ext cx="2606446" cy="6396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Google Shape;99;gaccb372b25_0_0">
            <a:extLst>
              <a:ext uri="{FF2B5EF4-FFF2-40B4-BE49-F238E27FC236}">
                <a16:creationId xmlns:a16="http://schemas.microsoft.com/office/drawing/2014/main" id="{85CA1397-AA2D-4ABA-8431-534A0A385FB4}"/>
              </a:ext>
            </a:extLst>
          </p:cNvPr>
          <p:cNvSpPr txBox="1">
            <a:spLocks noGrp="1"/>
          </p:cNvSpPr>
          <p:nvPr>
            <p:ph type="title"/>
          </p:nvPr>
        </p:nvSpPr>
        <p:spPr>
          <a:xfrm>
            <a:off x="643669" y="320401"/>
            <a:ext cx="2751600" cy="934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zh-TW" altLang="en-US" sz="3600" b="1" dirty="0"/>
              <a:t>角色介紹</a:t>
            </a:r>
            <a:endParaRPr sz="3600" b="1" dirty="0"/>
          </a:p>
        </p:txBody>
      </p:sp>
      <p:pic>
        <p:nvPicPr>
          <p:cNvPr id="42" name="圖片 41">
            <a:extLst>
              <a:ext uri="{FF2B5EF4-FFF2-40B4-BE49-F238E27FC236}">
                <a16:creationId xmlns:a16="http://schemas.microsoft.com/office/drawing/2014/main" id="{6AFF2360-C4EA-4139-BF73-9D0ACC3D63C1}"/>
              </a:ext>
            </a:extLst>
          </p:cNvPr>
          <p:cNvPicPr>
            <a:picLocks noChangeAspect="1"/>
          </p:cNvPicPr>
          <p:nvPr/>
        </p:nvPicPr>
        <p:blipFill>
          <a:blip r:embed="rId7"/>
          <a:stretch>
            <a:fillRect/>
          </a:stretch>
        </p:blipFill>
        <p:spPr>
          <a:xfrm flipH="1">
            <a:off x="220191" y="357725"/>
            <a:ext cx="738100" cy="7381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graphicFrame>
        <p:nvGraphicFramePr>
          <p:cNvPr id="234" name="Google Shape;234;p15"/>
          <p:cNvGraphicFramePr/>
          <p:nvPr>
            <p:extLst>
              <p:ext uri="{D42A27DB-BD31-4B8C-83A1-F6EECF244321}">
                <p14:modId xmlns:p14="http://schemas.microsoft.com/office/powerpoint/2010/main" val="998691486"/>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14</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chemeClr val="dk1"/>
                        </a:buClr>
                        <a:buSzPts val="1800"/>
                        <a:buFont typeface="Microsoft JhengHei"/>
                        <a:buNone/>
                      </a:pPr>
                      <a:r>
                        <a:rPr lang="zh-TW" sz="1800" u="none" strike="noStrike" cap="none">
                          <a:solidFill>
                            <a:schemeClr val="dk1"/>
                          </a:solidFill>
                          <a:latin typeface="Microsoft JhengHei"/>
                          <a:ea typeface="Microsoft JhengHei"/>
                          <a:cs typeface="Microsoft JhengHei"/>
                          <a:sym typeface="Microsoft JhengHei"/>
                        </a:rPr>
                        <a:t>不料隔天，開始颳風大起，且大雨不斷，羅馬不到幾個小時就淹起了大水，而茉莉公主跌入了河水之中，被河水給帶走了。</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14_1_旁白：當茉莉公主騎著飛天魔毯飛走之後，阿拉丁及神燈精靈很焦急的在羅馬四處找茉莉公主，但卻</a:t>
                      </a:r>
                      <a:r>
                        <a:rPr lang="zh-TW" sz="1200" u="none" strike="noStrike" cap="none" dirty="0">
                          <a:latin typeface="Microsoft JhengHei"/>
                          <a:ea typeface="Microsoft JhengHei"/>
                          <a:cs typeface="Microsoft JhengHei"/>
                          <a:sym typeface="Microsoft JhengHei"/>
                        </a:rPr>
                        <a:t>找不到</a:t>
                      </a:r>
                      <a:r>
                        <a:rPr lang="zh-TW" sz="1200" b="0" u="none" strike="noStrike" cap="none" dirty="0">
                          <a:latin typeface="Microsoft JhengHei"/>
                          <a:ea typeface="Microsoft JhengHei"/>
                          <a:cs typeface="Microsoft JhengHei"/>
                          <a:sym typeface="Microsoft JhengHei"/>
                        </a:rPr>
                        <a:t>茉莉公主的蹤影。</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14_2_旁白：不料隔天，羅馬的天氣驟變，在羅馬城市內颳起大風大雨，大雨來的又急又猛，羅馬不到幾個小時道路都被大水覆蓋住了。</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14_3_旁白：這時候，茉莉公主在路上焦急地找尋阿拉丁的身影，因大雨影響了視線，茉莉公主居然不小心踩空，跌入河水中，被</a:t>
                      </a:r>
                      <a:r>
                        <a:rPr lang="zh-TW" sz="1200" u="none" strike="noStrike" cap="none" dirty="0">
                          <a:latin typeface="Microsoft JhengHei"/>
                          <a:ea typeface="Microsoft JhengHei"/>
                          <a:cs typeface="Microsoft JhengHei"/>
                          <a:sym typeface="Microsoft JhengHei"/>
                        </a:rPr>
                        <a:t>急流</a:t>
                      </a:r>
                      <a:r>
                        <a:rPr lang="zh-TW" sz="1200" b="0" u="none" strike="noStrike" cap="none" dirty="0">
                          <a:latin typeface="Microsoft JhengHei"/>
                          <a:ea typeface="Microsoft JhengHei"/>
                          <a:cs typeface="Microsoft JhengHei"/>
                          <a:sym typeface="Microsoft JhengHei"/>
                        </a:rPr>
                        <a:t>給帶走了。</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3" name="圖片 2">
            <a:extLst>
              <a:ext uri="{FF2B5EF4-FFF2-40B4-BE49-F238E27FC236}">
                <a16:creationId xmlns:a16="http://schemas.microsoft.com/office/drawing/2014/main" id="{976B1E24-7016-45F1-AA94-6240FCB5CD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graphicFrame>
        <p:nvGraphicFramePr>
          <p:cNvPr id="239" name="Google Shape;239;p16"/>
          <p:cNvGraphicFramePr/>
          <p:nvPr>
            <p:extLst>
              <p:ext uri="{D42A27DB-BD31-4B8C-83A1-F6EECF244321}">
                <p14:modId xmlns:p14="http://schemas.microsoft.com/office/powerpoint/2010/main" val="2015474087"/>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15</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solidFill>
                            <a:schemeClr val="dk1"/>
                          </a:solidFill>
                          <a:latin typeface="Microsoft JhengHei"/>
                          <a:ea typeface="Microsoft JhengHei"/>
                          <a:cs typeface="Microsoft JhengHei"/>
                          <a:sym typeface="Microsoft JhengHei"/>
                        </a:rPr>
                        <a:t>找不到茉莉公主的阿拉丁十分擔心，搓了搓神燈，跟神燈花了好長一段時間才找到茉莉公主，並救起她。</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15_1_旁白：這時，阿拉丁也非常焦急</a:t>
                      </a:r>
                      <a:r>
                        <a:rPr lang="zh-TW" sz="1200" u="none" strike="noStrike" cap="none" dirty="0">
                          <a:latin typeface="Microsoft JhengHei"/>
                          <a:ea typeface="Microsoft JhengHei"/>
                          <a:cs typeface="Microsoft JhengHei"/>
                          <a:sym typeface="Microsoft JhengHei"/>
                        </a:rPr>
                        <a:t>的在</a:t>
                      </a:r>
                      <a:r>
                        <a:rPr lang="zh-TW" sz="1200" b="0" u="none" strike="noStrike" cap="none" dirty="0">
                          <a:latin typeface="Microsoft JhengHei"/>
                          <a:ea typeface="Microsoft JhengHei"/>
                          <a:cs typeface="Microsoft JhengHei"/>
                          <a:sym typeface="Microsoft JhengHei"/>
                        </a:rPr>
                        <a:t>羅馬四處找尋茉莉公主的身影。</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15_2_旁白：忽然，阿拉丁想起神燈精靈可以幫助他，急忙地搓了搓神燈，召喚</a:t>
                      </a:r>
                      <a:r>
                        <a:rPr lang="zh-TW" sz="1200" u="none" strike="noStrike" cap="none" dirty="0">
                          <a:latin typeface="Microsoft JhengHei"/>
                          <a:ea typeface="Microsoft JhengHei"/>
                          <a:cs typeface="Microsoft JhengHei"/>
                          <a:sym typeface="Microsoft JhengHei"/>
                        </a:rPr>
                        <a:t>出還</a:t>
                      </a:r>
                      <a:r>
                        <a:rPr lang="zh-TW" sz="1200" b="0" u="none" strike="noStrike" cap="none" dirty="0">
                          <a:latin typeface="Microsoft JhengHei"/>
                          <a:ea typeface="Microsoft JhengHei"/>
                          <a:cs typeface="Microsoft JhengHei"/>
                          <a:sym typeface="Microsoft JhengHei"/>
                        </a:rPr>
                        <a:t>在睡覺的神燈精靈。</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15_3_阿拉丁：精靈，別再睡了！！快幫忙我找茉莉公主！</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15_4_神燈精靈：</a:t>
                      </a:r>
                      <a:r>
                        <a:rPr lang="zh-TW" sz="1200" u="none" strike="noStrike" cap="none" dirty="0">
                          <a:latin typeface="Microsoft JhengHei"/>
                          <a:ea typeface="Microsoft JhengHei"/>
                          <a:cs typeface="Microsoft JhengHei"/>
                          <a:sym typeface="Microsoft JhengHei"/>
                        </a:rPr>
                        <a:t>(打呵欠)</a:t>
                      </a:r>
                      <a:r>
                        <a:rPr lang="zh-TW" sz="1200" b="0" u="none" strike="noStrike" cap="none" dirty="0">
                          <a:latin typeface="Microsoft JhengHei"/>
                          <a:ea typeface="Microsoft JhengHei"/>
                          <a:cs typeface="Microsoft JhengHei"/>
                          <a:sym typeface="Microsoft JhengHei"/>
                        </a:rPr>
                        <a:t>….我還沒睡醒呢…，咦?!你說找茉莉公主?她沒有跟你一起嗎?</a:t>
                      </a:r>
                      <a:endParaRPr sz="1400" u="none" strike="noStrike" cap="none" dirty="0"/>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15_5_阿拉丁：沒有，她昨天一個人騎著飛天魔毯走了，精靈你快幫幫我</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(只見神燈精靈從神燈裡拿出一個羅盤)</a:t>
                      </a:r>
                      <a:endParaRPr sz="1400" u="none" strike="noStrike" cap="none" dirty="0"/>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15_6_神燈精靈：羅盤</a:t>
                      </a:r>
                      <a:r>
                        <a:rPr lang="zh-TW" sz="1200" u="none" strike="noStrike" cap="none" dirty="0">
                          <a:latin typeface="Microsoft JhengHei"/>
                          <a:ea typeface="Microsoft JhengHei"/>
                          <a:cs typeface="Microsoft JhengHei"/>
                          <a:sym typeface="Microsoft JhengHei"/>
                        </a:rPr>
                        <a:t>可以幫我們找到茉莉公主</a:t>
                      </a:r>
                      <a:r>
                        <a:rPr lang="zh-TW" sz="1200" b="0" u="none" strike="noStrike" cap="none" dirty="0">
                          <a:latin typeface="Microsoft JhengHei"/>
                          <a:ea typeface="Microsoft JhengHei"/>
                          <a:cs typeface="Microsoft JhengHei"/>
                          <a:sym typeface="Microsoft JhengHei"/>
                        </a:rPr>
                        <a:t>，我們快走</a:t>
                      </a:r>
                      <a:r>
                        <a:rPr lang="zh-TW" sz="1200" u="none" strike="noStrike" cap="none" dirty="0">
                          <a:latin typeface="Microsoft JhengHei"/>
                          <a:ea typeface="Microsoft JhengHei"/>
                          <a:cs typeface="Microsoft JhengHei"/>
                          <a:sym typeface="Microsoft JhengHei"/>
                        </a:rPr>
                        <a:t>吧!</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15_7_旁白：阿拉丁與神燈精靈依照羅盤的方向，終於他們在河水中看到了茉莉公主正</a:t>
                      </a:r>
                      <a:r>
                        <a:rPr lang="zh-TW" sz="1200" u="none" strike="noStrike" cap="none" dirty="0">
                          <a:latin typeface="Microsoft JhengHei"/>
                          <a:ea typeface="Microsoft JhengHei"/>
                          <a:cs typeface="Microsoft JhengHei"/>
                          <a:sym typeface="Microsoft JhengHei"/>
                        </a:rPr>
                        <a:t>緊緊</a:t>
                      </a:r>
                      <a:r>
                        <a:rPr lang="zh-TW" sz="1200" b="0" u="none" strike="noStrike" cap="none" dirty="0">
                          <a:latin typeface="Microsoft JhengHei"/>
                          <a:ea typeface="Microsoft JhengHei"/>
                          <a:cs typeface="Microsoft JhengHei"/>
                          <a:sym typeface="Microsoft JhengHei"/>
                        </a:rPr>
                        <a:t>抓著飛天魔毯，阿拉丁與神燈</a:t>
                      </a:r>
                      <a:r>
                        <a:rPr lang="zh-TW" sz="1200" u="none" strike="noStrike" cap="none" dirty="0">
                          <a:latin typeface="Microsoft JhengHei"/>
                          <a:ea typeface="Microsoft JhengHei"/>
                          <a:cs typeface="Microsoft JhengHei"/>
                          <a:sym typeface="Microsoft JhengHei"/>
                        </a:rPr>
                        <a:t>精靈</a:t>
                      </a:r>
                      <a:r>
                        <a:rPr lang="zh-TW" sz="1200" b="0" u="none" strike="noStrike" cap="none" dirty="0">
                          <a:latin typeface="Microsoft JhengHei"/>
                          <a:ea typeface="Microsoft JhengHei"/>
                          <a:cs typeface="Microsoft JhengHei"/>
                          <a:sym typeface="Microsoft JhengHei"/>
                        </a:rPr>
                        <a:t>兩人</a:t>
                      </a:r>
                      <a:r>
                        <a:rPr lang="zh-TW" sz="1200" u="none" strike="noStrike" cap="none" dirty="0">
                          <a:latin typeface="Microsoft JhengHei"/>
                          <a:ea typeface="Microsoft JhengHei"/>
                          <a:cs typeface="Microsoft JhengHei"/>
                          <a:sym typeface="Microsoft JhengHei"/>
                        </a:rPr>
                        <a:t>急忙</a:t>
                      </a:r>
                      <a:r>
                        <a:rPr lang="zh-TW" sz="1200" b="0" u="none" strike="noStrike" cap="none" dirty="0">
                          <a:latin typeface="Microsoft JhengHei"/>
                          <a:ea typeface="Microsoft JhengHei"/>
                          <a:cs typeface="Microsoft JhengHei"/>
                          <a:sym typeface="Microsoft JhengHei"/>
                        </a:rPr>
                        <a:t>合力把茉莉公主從河水中救起來。</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3" name="圖片 2">
            <a:extLst>
              <a:ext uri="{FF2B5EF4-FFF2-40B4-BE49-F238E27FC236}">
                <a16:creationId xmlns:a16="http://schemas.microsoft.com/office/drawing/2014/main" id="{96B90BD7-4F9A-414D-9694-54F402A671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graphicFrame>
        <p:nvGraphicFramePr>
          <p:cNvPr id="244" name="Google Shape;244;p17"/>
          <p:cNvGraphicFramePr/>
          <p:nvPr>
            <p:extLst>
              <p:ext uri="{D42A27DB-BD31-4B8C-83A1-F6EECF244321}">
                <p14:modId xmlns:p14="http://schemas.microsoft.com/office/powerpoint/2010/main" val="2712732593"/>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16</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solidFill>
                            <a:schemeClr val="dk1"/>
                          </a:solidFill>
                          <a:latin typeface="Microsoft JhengHei"/>
                          <a:ea typeface="Microsoft JhengHei"/>
                          <a:cs typeface="Microsoft JhengHei"/>
                          <a:sym typeface="Microsoft JhengHei"/>
                        </a:rPr>
                        <a:t>茉莉公主被阿拉丁救起來後，十分感謝阿拉丁來救自己，經過這次事件後，兩人也合好了，決定一起前往下一個地點。</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16_1_旁白：阿拉丁救起渾身溼透的茉莉公主，與神燈精靈一起帶著茉莉公主回到住宿的地方。</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16_2_茉莉公主：嗚嗚嗚，還好你來了，</a:t>
                      </a:r>
                      <a:r>
                        <a:rPr lang="zh-TW" sz="1200" u="none" strike="noStrike" cap="none" dirty="0">
                          <a:latin typeface="Microsoft JhengHei"/>
                          <a:ea typeface="Microsoft JhengHei"/>
                          <a:cs typeface="Microsoft JhengHei"/>
                          <a:sym typeface="Microsoft JhengHei"/>
                        </a:rPr>
                        <a:t>人家剛剛</a:t>
                      </a:r>
                      <a:r>
                        <a:rPr lang="zh-TW" sz="1200" b="0" u="none" strike="noStrike" cap="none" dirty="0">
                          <a:latin typeface="Microsoft JhengHei"/>
                          <a:ea typeface="Microsoft JhengHei"/>
                          <a:cs typeface="Microsoft JhengHei"/>
                          <a:sym typeface="Microsoft JhengHei"/>
                        </a:rPr>
                        <a:t>好害怕。</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16_3_阿拉丁：沒事的，茉莉別哭，是我不好，</a:t>
                      </a:r>
                      <a:r>
                        <a:rPr lang="zh-TW" sz="1200" u="none" strike="noStrike" cap="none" dirty="0">
                          <a:latin typeface="Microsoft JhengHei"/>
                          <a:ea typeface="Microsoft JhengHei"/>
                          <a:cs typeface="Microsoft JhengHei"/>
                          <a:sym typeface="Microsoft JhengHei"/>
                        </a:rPr>
                        <a:t>讓你陷入危險之中</a:t>
                      </a:r>
                      <a:r>
                        <a:rPr lang="zh-TW" sz="1200" b="0" u="none" strike="noStrike" cap="none" dirty="0">
                          <a:latin typeface="Microsoft JhengHei"/>
                          <a:ea typeface="Microsoft JhengHei"/>
                          <a:cs typeface="Microsoft JhengHei"/>
                          <a:sym typeface="Microsoft JhengHei"/>
                        </a:rPr>
                        <a:t>。</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16_4_茉莉公主：不是的，是我昨天不應該不聽你的話，而且還一個人跑掉，對不起，阿拉丁，是我的錯…</a:t>
                      </a:r>
                      <a:endParaRPr sz="1400" u="none" strike="noStrike" cap="none" dirty="0"/>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16_5_旁白：阿拉丁將茉莉公主抱在懷裡安慰，等到茉莉公主的心情平復之後，阿拉丁幫忙茉莉擦乾眼淚</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16_6_阿拉丁：茉莉，我們等明天再離開羅馬吧</a:t>
                      </a:r>
                      <a:r>
                        <a:rPr lang="zh-TW" sz="1200" u="none" strike="noStrike" cap="none" dirty="0">
                          <a:latin typeface="Microsoft JhengHei"/>
                          <a:ea typeface="Microsoft JhengHei"/>
                          <a:cs typeface="Microsoft JhengHei"/>
                          <a:sym typeface="Microsoft JhengHei"/>
                        </a:rPr>
                        <a:t>！</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16_</a:t>
                      </a:r>
                      <a:r>
                        <a:rPr lang="zh-TW" sz="1200" u="none" strike="noStrike" cap="none" dirty="0">
                          <a:latin typeface="Microsoft JhengHei"/>
                          <a:ea typeface="Microsoft JhengHei"/>
                          <a:cs typeface="Microsoft JhengHei"/>
                          <a:sym typeface="Microsoft JhengHei"/>
                        </a:rPr>
                        <a:t>7</a:t>
                      </a:r>
                      <a:r>
                        <a:rPr lang="zh-TW" sz="1200" b="0" u="none" strike="noStrike" cap="none" dirty="0">
                          <a:latin typeface="Microsoft JhengHei"/>
                          <a:ea typeface="Microsoft JhengHei"/>
                          <a:cs typeface="Microsoft JhengHei"/>
                          <a:sym typeface="Microsoft JhengHei"/>
                        </a:rPr>
                        <a:t>_旁白：隔天，阿拉丁帶著神燈與茉莉公主搭乘飛天魔毯，離開了羅馬，前往下一個地點─中國。</a:t>
                      </a:r>
                      <a:endParaRPr sz="1200" b="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3" name="圖片 2">
            <a:extLst>
              <a:ext uri="{FF2B5EF4-FFF2-40B4-BE49-F238E27FC236}">
                <a16:creationId xmlns:a16="http://schemas.microsoft.com/office/drawing/2014/main" id="{620F1010-1A76-4687-BB26-87CAEB3F5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graphicFrame>
        <p:nvGraphicFramePr>
          <p:cNvPr id="250" name="Google Shape;250;p18"/>
          <p:cNvGraphicFramePr/>
          <p:nvPr>
            <p:extLst>
              <p:ext uri="{D42A27DB-BD31-4B8C-83A1-F6EECF244321}">
                <p14:modId xmlns:p14="http://schemas.microsoft.com/office/powerpoint/2010/main" val="163506833"/>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17</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solidFill>
                            <a:schemeClr val="dk1"/>
                          </a:solidFill>
                          <a:latin typeface="Microsoft JhengHei"/>
                          <a:ea typeface="Microsoft JhengHei"/>
                          <a:cs typeface="Microsoft JhengHei"/>
                          <a:sym typeface="Microsoft JhengHei"/>
                        </a:rPr>
                        <a:t>他們來到中國萬里長城，他們搭乘飛天魔毯抵達八達嶺長城，一覽長城的遼闊，他們在遊客的口中了解到關於長城的民間故事(孟姜女哭長城)</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17_1_旁白：阿拉丁與茉莉公主搭乘飛天魔毯，來到中國的萬里長城，因為萬里長城實在太大，於是他們決定來到交通位置最方便的八達嶺長城。</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17_2_阿拉丁：哇，這裡的風景真漂亮，一眼望去，好遼闊啊！但是人真的好多！</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17_3_神燈精靈：哈哈哈當然阿，現在可是最佳的觀光季節呢！</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17_4_茉莉公主：咦?阿拉丁你看，那邊有人在說故事耶，我們去聽看看吧！</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17_5_說書人：今天就再來講個長城的民間故事吧。</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17_6_說書人：秦朝時，秦始皇為了造長城，正到處抓人做勞工，有一名女子名叫孟姜女</a:t>
                      </a:r>
                      <a:r>
                        <a:rPr lang="zh-TW" sz="1200" u="none" strike="noStrike" cap="none" dirty="0">
                          <a:latin typeface="Microsoft JhengHei"/>
                          <a:ea typeface="Microsoft JhengHei"/>
                          <a:cs typeface="Microsoft JhengHei"/>
                          <a:sym typeface="Microsoft JhengHei"/>
                        </a:rPr>
                        <a:t>，她</a:t>
                      </a:r>
                      <a:r>
                        <a:rPr lang="zh-TW" sz="1200" b="0" u="none" strike="noStrike" cap="none" dirty="0">
                          <a:latin typeface="Microsoft JhengHei"/>
                          <a:ea typeface="Microsoft JhengHei"/>
                          <a:cs typeface="Microsoft JhengHei"/>
                          <a:sym typeface="Microsoft JhengHei"/>
                        </a:rPr>
                        <a:t>成親那天，來了一隊官兵硬是把</a:t>
                      </a:r>
                      <a:r>
                        <a:rPr lang="zh-TW" sz="1200" u="none" strike="noStrike" cap="none" dirty="0">
                          <a:latin typeface="Microsoft JhengHei"/>
                          <a:ea typeface="Microsoft JhengHei"/>
                          <a:cs typeface="Microsoft JhengHei"/>
                          <a:sym typeface="Microsoft JhengHei"/>
                        </a:rPr>
                        <a:t>她丈夫_</a:t>
                      </a:r>
                      <a:r>
                        <a:rPr lang="zh-TW" sz="1200" b="0" u="none" strike="noStrike" cap="none" dirty="0">
                          <a:latin typeface="Microsoft JhengHei"/>
                          <a:ea typeface="Microsoft JhengHei"/>
                          <a:cs typeface="Microsoft JhengHei"/>
                          <a:sym typeface="Microsoft JhengHei"/>
                        </a:rPr>
                        <a:t>範喜良抓走了。孟姜女因為日夜思念著丈夫。於是她決定到長城去找他。然而孟姜女卻始終看不見丈夫的踪影。</a:t>
                      </a:r>
                      <a:r>
                        <a:rPr lang="zh-TW" sz="1200" u="none" strike="noStrike" cap="none" dirty="0">
                          <a:latin typeface="Microsoft JhengHei"/>
                          <a:ea typeface="Microsoft JhengHei"/>
                          <a:cs typeface="Microsoft JhengHei"/>
                          <a:sym typeface="Microsoft JhengHei"/>
                        </a:rPr>
                        <a:t>當她向</a:t>
                      </a:r>
                      <a:r>
                        <a:rPr lang="zh-TW" sz="1200" b="0" u="none" strike="noStrike" cap="none" dirty="0">
                          <a:latin typeface="Microsoft JhengHei"/>
                          <a:ea typeface="Microsoft JhengHei"/>
                          <a:cs typeface="Microsoft JhengHei"/>
                          <a:sym typeface="Microsoft JhengHei"/>
                        </a:rPr>
                        <a:t>其他人詢問</a:t>
                      </a:r>
                      <a:r>
                        <a:rPr lang="zh-TW" sz="1200" u="none" strike="noStrike" cap="none" dirty="0">
                          <a:latin typeface="Microsoft JhengHei"/>
                          <a:ea typeface="Microsoft JhengHei"/>
                          <a:cs typeface="Microsoft JhengHei"/>
                          <a:sym typeface="Microsoft JhengHei"/>
                        </a:rPr>
                        <a:t>時</a:t>
                      </a:r>
                      <a:r>
                        <a:rPr lang="zh-TW" sz="1200" b="0" u="none" strike="noStrike" cap="none" dirty="0">
                          <a:latin typeface="Microsoft JhengHei"/>
                          <a:ea typeface="Microsoft JhengHei"/>
                          <a:cs typeface="Microsoft JhengHei"/>
                          <a:sym typeface="Microsoft JhengHei"/>
                        </a:rPr>
                        <a:t>，</a:t>
                      </a:r>
                      <a:r>
                        <a:rPr lang="zh-TW" sz="1200" u="none" strike="noStrike" cap="none" dirty="0">
                          <a:latin typeface="Microsoft JhengHei"/>
                          <a:ea typeface="Microsoft JhengHei"/>
                          <a:cs typeface="Microsoft JhengHei"/>
                          <a:sym typeface="Microsoft JhengHei"/>
                        </a:rPr>
                        <a:t>卻得知丈夫</a:t>
                      </a:r>
                      <a:r>
                        <a:rPr lang="zh-TW" sz="1200" b="0" u="none" strike="noStrike" cap="none" dirty="0">
                          <a:latin typeface="Microsoft JhengHei"/>
                          <a:ea typeface="Microsoft JhengHei"/>
                          <a:cs typeface="Microsoft JhengHei"/>
                          <a:sym typeface="Microsoft JhengHei"/>
                        </a:rPr>
                        <a:t>已經死了，而且屍首已經</a:t>
                      </a:r>
                      <a:r>
                        <a:rPr lang="zh-TW" sz="1200" u="none" strike="noStrike" cap="none" dirty="0">
                          <a:latin typeface="Microsoft JhengHei"/>
                          <a:ea typeface="Microsoft JhengHei"/>
                          <a:cs typeface="Microsoft JhengHei"/>
                          <a:sym typeface="Microsoft JhengHei"/>
                        </a:rPr>
                        <a:t>埋入</a:t>
                      </a:r>
                      <a:r>
                        <a:rPr lang="zh-TW" sz="1200" b="0" u="none" strike="noStrike" cap="none" dirty="0">
                          <a:latin typeface="Microsoft JhengHei"/>
                          <a:ea typeface="Microsoft JhengHei"/>
                          <a:cs typeface="Microsoft JhengHei"/>
                          <a:sym typeface="Microsoft JhengHei"/>
                        </a:rPr>
                        <a:t>城腳</a:t>
                      </a:r>
                      <a:r>
                        <a:rPr lang="zh-TW" sz="1200" u="none" strike="noStrike" cap="none" dirty="0">
                          <a:latin typeface="Microsoft JhengHei"/>
                          <a:ea typeface="Microsoft JhengHei"/>
                          <a:cs typeface="Microsoft JhengHei"/>
                          <a:sym typeface="Microsoft JhengHei"/>
                        </a:rPr>
                        <a:t>中</a:t>
                      </a:r>
                      <a:r>
                        <a:rPr lang="zh-TW" sz="1200" b="0" u="none" strike="noStrike" cap="none" dirty="0">
                          <a:latin typeface="Microsoft JhengHei"/>
                          <a:ea typeface="Microsoft JhengHei"/>
                          <a:cs typeface="Microsoft JhengHei"/>
                          <a:sym typeface="Microsoft JhengHei"/>
                        </a:rPr>
                        <a:t>。孟姜女聽到這個噩耗，覺得晴天霹靂，於是她大哭了起來。整整哭了三天三夜，最終感動了天地。只見天越來越陰沉，風越來越猛烈，一陣</a:t>
                      </a:r>
                      <a:r>
                        <a:rPr lang="zh-TW" sz="1200" u="none" strike="noStrike" cap="none" dirty="0">
                          <a:latin typeface="Microsoft JhengHei"/>
                          <a:ea typeface="Microsoft JhengHei"/>
                          <a:cs typeface="Microsoft JhengHei"/>
                          <a:sym typeface="Microsoft JhengHei"/>
                        </a:rPr>
                        <a:t>巨</a:t>
                      </a:r>
                      <a:r>
                        <a:rPr lang="zh-TW" sz="1200" b="0" u="none" strike="noStrike" cap="none" dirty="0">
                          <a:latin typeface="Microsoft JhengHei"/>
                          <a:ea typeface="Microsoft JhengHei"/>
                          <a:cs typeface="Microsoft JhengHei"/>
                          <a:sym typeface="Microsoft JhengHei"/>
                        </a:rPr>
                        <a:t>響，</a:t>
                      </a:r>
                      <a:r>
                        <a:rPr lang="zh-TW" sz="1200" u="none" strike="noStrike" cap="none" dirty="0">
                          <a:latin typeface="Microsoft JhengHei"/>
                          <a:ea typeface="Microsoft JhengHei"/>
                          <a:cs typeface="Microsoft JhengHei"/>
                          <a:sym typeface="Microsoft JhengHei"/>
                        </a:rPr>
                        <a:t>原來</a:t>
                      </a:r>
                      <a:r>
                        <a:rPr lang="zh-TW" sz="1200" b="0" u="none" strike="noStrike" cap="none" dirty="0">
                          <a:latin typeface="Microsoft JhengHei"/>
                          <a:ea typeface="Microsoft JhengHei"/>
                          <a:cs typeface="Microsoft JhengHei"/>
                          <a:sym typeface="Microsoft JhengHei"/>
                        </a:rPr>
                        <a:t>一段長城被哭倒了，最終孟姜女終於見到了自己心愛的丈夫，但他卻再也看不到她了。</a:t>
                      </a:r>
                      <a:endParaRPr sz="1200" b="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3" name="圖片 2">
            <a:extLst>
              <a:ext uri="{FF2B5EF4-FFF2-40B4-BE49-F238E27FC236}">
                <a16:creationId xmlns:a16="http://schemas.microsoft.com/office/drawing/2014/main" id="{E79ED879-3AAE-43AD-84C5-0E622F11C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graphicFrame>
        <p:nvGraphicFramePr>
          <p:cNvPr id="255" name="Google Shape;255;p19"/>
          <p:cNvGraphicFramePr/>
          <p:nvPr>
            <p:extLst>
              <p:ext uri="{D42A27DB-BD31-4B8C-83A1-F6EECF244321}">
                <p14:modId xmlns:p14="http://schemas.microsoft.com/office/powerpoint/2010/main" val="1500063724"/>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18</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solidFill>
                            <a:schemeClr val="dk1"/>
                          </a:solidFill>
                          <a:latin typeface="Microsoft JhengHei"/>
                          <a:ea typeface="Microsoft JhengHei"/>
                          <a:cs typeface="Microsoft JhengHei"/>
                          <a:sym typeface="Microsoft JhengHei"/>
                        </a:rPr>
                        <a:t>接著他們在北八樓(八達嶺最高處)找到了第五張藏寶圖，地點是在【印度─泰姬瑪哈陵】。</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18_1_茉莉公主：剛剛的民間故事好感動哦，雖然結局很悲傷，卻可以感受到孟姜女對他丈夫的愛。</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18_2_阿拉丁：對阿，孟姜女的愛感動了天地，才能</a:t>
                      </a:r>
                      <a:r>
                        <a:rPr lang="zh-TW" sz="1200" u="none" strike="noStrike" cap="none" dirty="0">
                          <a:latin typeface="Microsoft JhengHei"/>
                          <a:ea typeface="Microsoft JhengHei"/>
                          <a:cs typeface="Microsoft JhengHei"/>
                          <a:sym typeface="Microsoft JhengHei"/>
                        </a:rPr>
                        <a:t>見到她的丈夫</a:t>
                      </a:r>
                      <a:r>
                        <a:rPr lang="zh-TW" sz="1200" b="0" u="none" strike="noStrike" cap="none" dirty="0">
                          <a:latin typeface="Microsoft JhengHei"/>
                          <a:ea typeface="Microsoft JhengHei"/>
                          <a:cs typeface="Microsoft JhengHei"/>
                          <a:sym typeface="Microsoft JhengHei"/>
                        </a:rPr>
                        <a:t>…</a:t>
                      </a:r>
                      <a:endParaRPr sz="1400" u="none" strike="noStrike" cap="none" dirty="0"/>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18_3_旁白：阿拉丁與茉莉公主兩人一邊聊天、一邊漫步在萬里長城中，慢慢地，他們來到八達嶺最高處的北八樓。</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18_4_神燈精靈：阿拉丁、茉莉公主你們看，這裡有寫著北八樓的城樓是八達嶺長城的最高峰耶，咦??這裡的石縫怎麼看起來怪怪的?</a:t>
                      </a:r>
                      <a:endParaRPr sz="1400" u="none" strike="noStrike" cap="none" dirty="0"/>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18_5_旁白：神燈精靈從石縫中拿出了一張薄薄的紙，</a:t>
                      </a:r>
                      <a:r>
                        <a:rPr lang="zh-TW" sz="1200" u="none" strike="noStrike" cap="none" dirty="0">
                          <a:latin typeface="Microsoft JhengHei"/>
                          <a:ea typeface="Microsoft JhengHei"/>
                          <a:cs typeface="Microsoft JhengHei"/>
                          <a:sym typeface="Microsoft JhengHei"/>
                        </a:rPr>
                        <a:t>才</a:t>
                      </a:r>
                      <a:r>
                        <a:rPr lang="zh-TW" sz="1200" b="0" u="none" strike="noStrike" cap="none" dirty="0">
                          <a:latin typeface="Microsoft JhengHei"/>
                          <a:ea typeface="Microsoft JhengHei"/>
                          <a:cs typeface="Microsoft JhengHei"/>
                          <a:sym typeface="Microsoft JhengHei"/>
                        </a:rPr>
                        <a:t>發現原來是下一個藏寶</a:t>
                      </a:r>
                      <a:r>
                        <a:rPr lang="zh-TW" sz="1200" u="none" strike="noStrike" cap="none" dirty="0">
                          <a:latin typeface="Microsoft JhengHei"/>
                          <a:ea typeface="Microsoft JhengHei"/>
                          <a:cs typeface="Microsoft JhengHei"/>
                          <a:sym typeface="Microsoft JhengHei"/>
                        </a:rPr>
                        <a:t>地</a:t>
                      </a:r>
                      <a:r>
                        <a:rPr lang="zh-TW" sz="1200" b="0" u="none" strike="noStrike" cap="none" dirty="0">
                          <a:latin typeface="Microsoft JhengHei"/>
                          <a:ea typeface="Microsoft JhengHei"/>
                          <a:cs typeface="Microsoft JhengHei"/>
                          <a:sym typeface="Microsoft JhengHei"/>
                        </a:rPr>
                        <a:t>圖的提示。</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18_6_阿拉丁：我知道藏寶圖標示的位置！這裡是印度，之前曾去過泰姬瑪哈陵，我猜下一個提示應該藏在那裡。</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18_7_茉莉公主：既然如此，那就走吧！</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18_8_旁白：阿拉丁帶著神燈與茉莉公主搭乘飛天魔毯，離開了中國，前往下一個地點。</a:t>
                      </a:r>
                      <a:endParaRPr sz="1200" b="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3" name="圖片 2">
            <a:extLst>
              <a:ext uri="{FF2B5EF4-FFF2-40B4-BE49-F238E27FC236}">
                <a16:creationId xmlns:a16="http://schemas.microsoft.com/office/drawing/2014/main" id="{8C06BA2D-28D3-4004-A863-90BE9FDF4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graphicFrame>
        <p:nvGraphicFramePr>
          <p:cNvPr id="260" name="Google Shape;260;p20"/>
          <p:cNvGraphicFramePr/>
          <p:nvPr>
            <p:extLst>
              <p:ext uri="{D42A27DB-BD31-4B8C-83A1-F6EECF244321}">
                <p14:modId xmlns:p14="http://schemas.microsoft.com/office/powerpoint/2010/main" val="847152827"/>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19</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chemeClr val="dk1"/>
                        </a:buClr>
                        <a:buSzPts val="1800"/>
                        <a:buFont typeface="Microsoft JhengHei"/>
                        <a:buNone/>
                      </a:pPr>
                      <a:r>
                        <a:rPr lang="zh-TW" sz="1800" u="none" strike="noStrike" cap="none">
                          <a:solidFill>
                            <a:schemeClr val="dk1"/>
                          </a:solidFill>
                          <a:latin typeface="Microsoft JhengHei"/>
                          <a:ea typeface="Microsoft JhengHei"/>
                          <a:cs typeface="Microsoft JhengHei"/>
                          <a:sym typeface="Microsoft JhengHei"/>
                        </a:rPr>
                        <a:t>他們搭乘飛天魔毯抵達印度，看到古蹟修復師正在與徒弟們商量要如何修復泰姬瑪哈陵，他們透過古蹟修復師與徒弟的對話，了解泰姬瑪哈陵的建築構造</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19_1_旁白：阿拉丁與茉莉公主搭乘飛天魔毯，來到了印度的泰姬瑪哈陵，不巧的是，這時候的泰姬瑪哈陵居然是禁止入內。</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19_2_阿拉丁：天啊，閉館整修??怎麼會這樣?</a:t>
                      </a:r>
                      <a:endParaRPr sz="1400" u="none" strike="noStrike" cap="none" dirty="0"/>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19_3_茉莉公主：噓，阿拉丁你聽，那裡好像有人在說話，我們去看看</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19_4_旁白：當阿拉丁與茉莉公主走過去，發現原來是古蹟修復師正在與徒弟們商量要如何修復泰姬瑪哈陵</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19_5_古蹟修復師：唉，泰姬瑪哈陵的建築發揚了波斯建築與早期蒙兀兒建築的設計傳統，是令世人讚嘆的經典傑作，特別是它在建築美學上是完全對稱的。但這個白色大理石建造的陵墓，卻因為工業汙染及酸雨侵蝕，使煙霧所含的黑色和棕色碳會殘留在大理石上面，留下灰色和黃棕色的色澤。</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19_6_徒弟：那我們定期清洗乾淨不就能解決這個問題嗎?怎麼師傅還嘆氣呢?</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19_7_古蹟修復師：清洗固然可以解決問題，但持續清洗會讓泰姬陵滿是凹洞和傷痕，雕刻品的損壞，以及補上的大理石也與原本的格格不入。只能盼望政府可以維護</a:t>
                      </a:r>
                      <a:endParaRPr sz="1200" b="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3" name="圖片 2">
            <a:extLst>
              <a:ext uri="{FF2B5EF4-FFF2-40B4-BE49-F238E27FC236}">
                <a16:creationId xmlns:a16="http://schemas.microsoft.com/office/drawing/2014/main" id="{68138F3C-3642-45D6-9797-58649B584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graphicFrame>
        <p:nvGraphicFramePr>
          <p:cNvPr id="265" name="Google Shape;265;p21"/>
          <p:cNvGraphicFramePr/>
          <p:nvPr>
            <p:extLst>
              <p:ext uri="{D42A27DB-BD31-4B8C-83A1-F6EECF244321}">
                <p14:modId xmlns:p14="http://schemas.microsoft.com/office/powerpoint/2010/main" val="2965916409"/>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20</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solidFill>
                            <a:schemeClr val="dk1"/>
                          </a:solidFill>
                          <a:latin typeface="Microsoft JhengHei"/>
                          <a:ea typeface="Microsoft JhengHei"/>
                          <a:cs typeface="Microsoft JhengHei"/>
                          <a:sym typeface="Microsoft JhengHei"/>
                        </a:rPr>
                        <a:t>眼尖的茉莉公主在主殿外的水池發現密封的玻璃瓶，從中拿出了第六張藏寶圖，地點是在【約旦─佩特拉】</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20_1_旁白：阿拉丁與茉莉公主兩人聽完古蹟修復師與徒弟的對話之後，靜悄悄的離開地方，兩個人騎在飛天魔毯上，一邊慢慢的在建築物的外圍繞，一邊聊著剛剛聽到的想法。</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20_2_茉莉公主：難怪泰姬瑪哈陵會需要閉館整修…這麼美麗的建築，它走過了時光歲月，但卻敵不過人類帶給它的傷害。</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20_3_阿拉丁：唉...對阿，如果能出現兩全其美的方式那該有多好。</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20_4_茉莉公主：對阿，如果能有…咦?那是什麼?怎麼有一個一閃一閃的?好像是玻璃瓶沉在主殿外的水池裡?我們一起過去看看</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20_5_旁白：阿拉丁與茉莉公主兩人</a:t>
                      </a:r>
                      <a:r>
                        <a:rPr lang="zh-TW" sz="1200" u="none" strike="noStrike" cap="none" dirty="0">
                          <a:latin typeface="Microsoft JhengHei"/>
                          <a:ea typeface="Microsoft JhengHei"/>
                          <a:cs typeface="Microsoft JhengHei"/>
                          <a:sym typeface="Microsoft JhengHei"/>
                        </a:rPr>
                        <a:t>坐</a:t>
                      </a:r>
                      <a:r>
                        <a:rPr lang="zh-TW" sz="1200" b="0" u="none" strike="noStrike" cap="none" dirty="0">
                          <a:latin typeface="Microsoft JhengHei"/>
                          <a:ea typeface="Microsoft JhengHei"/>
                          <a:cs typeface="Microsoft JhengHei"/>
                          <a:sym typeface="Microsoft JhengHei"/>
                        </a:rPr>
                        <a:t>著飛天魔毯靠近水池邊，當玻璃瓶時，阿拉丁撈起了玻璃瓶</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20_6_神燈精靈：打開來看看吧</a:t>
                      </a:r>
                      <a:endParaRPr sz="120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20_7_茉莉公主：是線索</a:t>
                      </a:r>
                      <a:r>
                        <a:rPr lang="zh-TW" sz="1200" u="none" strike="noStrike" cap="none" dirty="0">
                          <a:latin typeface="Microsoft JhengHei"/>
                          <a:ea typeface="Microsoft JhengHei"/>
                          <a:cs typeface="Microsoft JhengHei"/>
                          <a:sym typeface="Microsoft JhengHei"/>
                        </a:rPr>
                        <a:t>! </a:t>
                      </a:r>
                      <a:r>
                        <a:rPr lang="zh-TW" sz="1200" b="0" u="none" strike="noStrike" cap="none" dirty="0">
                          <a:latin typeface="Microsoft JhengHei"/>
                          <a:ea typeface="Microsoft JhengHei"/>
                          <a:cs typeface="Microsoft JhengHei"/>
                          <a:sym typeface="Microsoft JhengHei"/>
                        </a:rPr>
                        <a:t>但我看不出來在哪裡</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20_8_阿拉丁：是約旦的佩特拉吧！?之前我曾經跟著游牧商人來到這裡進行貨物交易</a:t>
                      </a:r>
                      <a:r>
                        <a:rPr lang="zh-TW" sz="1200" u="none" strike="noStrike" cap="none" dirty="0">
                          <a:latin typeface="Microsoft JhengHei"/>
                          <a:ea typeface="Microsoft JhengHei"/>
                          <a:cs typeface="Microsoft JhengHei"/>
                          <a:sym typeface="Microsoft JhengHei"/>
                        </a:rPr>
                        <a:t>呢！</a:t>
                      </a:r>
                      <a:endParaRPr sz="1200" b="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3" name="圖片 2">
            <a:extLst>
              <a:ext uri="{FF2B5EF4-FFF2-40B4-BE49-F238E27FC236}">
                <a16:creationId xmlns:a16="http://schemas.microsoft.com/office/drawing/2014/main" id="{0001D95C-1F91-40E2-B479-A49A32C79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graphicFrame>
        <p:nvGraphicFramePr>
          <p:cNvPr id="271" name="Google Shape;271;p22"/>
          <p:cNvGraphicFramePr/>
          <p:nvPr>
            <p:extLst>
              <p:ext uri="{D42A27DB-BD31-4B8C-83A1-F6EECF244321}">
                <p14:modId xmlns:p14="http://schemas.microsoft.com/office/powerpoint/2010/main" val="1053555008"/>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21</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solidFill>
                            <a:schemeClr val="dk1"/>
                          </a:solidFill>
                          <a:latin typeface="Microsoft JhengHei"/>
                          <a:ea typeface="Microsoft JhengHei"/>
                          <a:cs typeface="Microsoft JhengHei"/>
                          <a:sym typeface="Microsoft JhengHei"/>
                        </a:rPr>
                        <a:t>他們來到了約旦，這時候神燈精靈變出了一輛馬車，載著阿拉丁與茉莉公主走在佩特拉古城內，他們搭乘馬車聆聽阿拉丁介紹佩特拉古城。</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21_1_旁白：阿拉丁與茉莉公主搭乘飛天魔毯，來到藏寶圖的最後一個位置─約旦的佩特拉古城的入口，神燈精靈為了讓阿拉丁與茉莉公主能更順利融入當地，他變出了一輛馬車，載著阿拉丁與茉莉公主往佩特拉古城內前進。一路上阿拉丁跟茉莉公主及神燈精靈講起之前遊牧商人告訴他的卡茲尼神殿。</a:t>
                      </a:r>
                      <a:endParaRPr sz="1400" u="none" strike="noStrike" cap="none" dirty="0"/>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21_2_阿拉丁：整座卡茲尼神殿由岩石雕刻而成，有著希臘的建築風格。在光線的照射下，會呈現出不同的顏色。</a:t>
                      </a:r>
                      <a:r>
                        <a:rPr lang="zh-TW" sz="1200" u="none" strike="noStrike" cap="none" dirty="0">
                          <a:latin typeface="Microsoft JhengHei"/>
                          <a:ea typeface="Microsoft JhengHei"/>
                          <a:cs typeface="Microsoft JhengHei"/>
                          <a:sym typeface="Microsoft JhengHei"/>
                        </a:rPr>
                        <a:t>而</a:t>
                      </a:r>
                      <a:r>
                        <a:rPr lang="zh-TW" sz="1200" b="0" u="none" strike="noStrike" cap="none" dirty="0">
                          <a:latin typeface="Microsoft JhengHei"/>
                          <a:ea typeface="Microsoft JhengHei"/>
                          <a:cs typeface="Microsoft JhengHei"/>
                          <a:sym typeface="Microsoft JhengHei"/>
                        </a:rPr>
                        <a:t>神殿的前壁共有兩層。神殿頂部裝飾著四尊鹰鵰像。第二層有九座雕像，分別為：中央的女神伊西斯，在伊西斯兩旁的女神雙翅尼刻。除此之外的六座均為手持雙斧的阿瑪宗人。而第一層、位於神殿入口兩旁的是希臘神話裡卡斯托耳和波魯克斯兄弟。</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21_3_阿拉丁：卡茲尼神殿建造的原因和時間目前不明，</a:t>
                      </a:r>
                      <a:r>
                        <a:rPr lang="zh-TW" sz="1200" u="none" strike="noStrike" cap="none" dirty="0">
                          <a:latin typeface="Microsoft JhengHei"/>
                          <a:ea typeface="Microsoft JhengHei"/>
                          <a:cs typeface="Microsoft JhengHei"/>
                          <a:sym typeface="Microsoft JhengHei"/>
                        </a:rPr>
                        <a:t>大家都稱</a:t>
                      </a:r>
                      <a:r>
                        <a:rPr lang="zh-TW" sz="1200" b="0" u="none" strike="noStrike" cap="none" dirty="0">
                          <a:latin typeface="Microsoft JhengHei"/>
                          <a:ea typeface="Microsoft JhengHei"/>
                          <a:cs typeface="Microsoft JhengHei"/>
                          <a:sym typeface="Microsoft JhengHei"/>
                        </a:rPr>
                        <a:t>它是皇家墓穴或是神廟，不過目前都沒有定論。倒是當地的貝都因人傳說其頂部藏有寶藏，故而該神殿俗稱寶庫。</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21_4_神燈精靈：既然這個神殿頂部有傳說藏有</a:t>
                      </a:r>
                      <a:r>
                        <a:rPr lang="zh-TW" sz="1200" u="none" strike="noStrike" cap="none" dirty="0">
                          <a:latin typeface="Microsoft JhengHei"/>
                          <a:ea typeface="Microsoft JhengHei"/>
                          <a:cs typeface="Microsoft JhengHei"/>
                          <a:sym typeface="Microsoft JhengHei"/>
                        </a:rPr>
                        <a:t>寶藏</a:t>
                      </a:r>
                      <a:r>
                        <a:rPr lang="zh-TW" sz="1200" b="0" u="none" strike="noStrike" cap="none" dirty="0">
                          <a:latin typeface="Microsoft JhengHei"/>
                          <a:ea typeface="Microsoft JhengHei"/>
                          <a:cs typeface="Microsoft JhengHei"/>
                          <a:sym typeface="Microsoft JhengHei"/>
                        </a:rPr>
                        <a:t>，那會不會四十大盜</a:t>
                      </a:r>
                      <a:r>
                        <a:rPr lang="zh-TW" sz="1200" u="none" strike="noStrike" cap="none" dirty="0">
                          <a:latin typeface="Microsoft JhengHei"/>
                          <a:ea typeface="Microsoft JhengHei"/>
                          <a:cs typeface="Microsoft JhengHei"/>
                          <a:sym typeface="Microsoft JhengHei"/>
                        </a:rPr>
                        <a:t>也</a:t>
                      </a:r>
                      <a:r>
                        <a:rPr lang="zh-TW" sz="1200" b="0" u="none" strike="noStrike" cap="none" dirty="0">
                          <a:latin typeface="Microsoft JhengHei"/>
                          <a:ea typeface="Microsoft JhengHei"/>
                          <a:cs typeface="Microsoft JhengHei"/>
                          <a:sym typeface="Microsoft JhengHei"/>
                        </a:rPr>
                        <a:t>把寶物放在卡茲尼神殿的頂部阿?</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21_5_阿拉丁：有可能，畢竟四十大盜最喜歡將寶物放在讓人猜不透的地方，不如我們到頂端一探究竟。</a:t>
                      </a:r>
                      <a:endParaRPr sz="1200" b="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3" name="圖片 2">
            <a:extLst>
              <a:ext uri="{FF2B5EF4-FFF2-40B4-BE49-F238E27FC236}">
                <a16:creationId xmlns:a16="http://schemas.microsoft.com/office/drawing/2014/main" id="{51C0C0D5-1432-418A-B30E-B4CC575975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aphicFrame>
        <p:nvGraphicFramePr>
          <p:cNvPr id="276" name="Google Shape;276;p23"/>
          <p:cNvGraphicFramePr/>
          <p:nvPr>
            <p:extLst>
              <p:ext uri="{D42A27DB-BD31-4B8C-83A1-F6EECF244321}">
                <p14:modId xmlns:p14="http://schemas.microsoft.com/office/powerpoint/2010/main" val="296665313"/>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22</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chemeClr val="dk1"/>
                        </a:buClr>
                        <a:buSzPts val="1800"/>
                        <a:buFont typeface="Microsoft JhengHei"/>
                        <a:buNone/>
                      </a:pPr>
                      <a:r>
                        <a:rPr lang="zh-TW" sz="1800" u="none" strike="noStrike" cap="none">
                          <a:solidFill>
                            <a:schemeClr val="dk1"/>
                          </a:solidFill>
                          <a:latin typeface="Microsoft JhengHei"/>
                          <a:ea typeface="Microsoft JhengHei"/>
                          <a:cs typeface="Microsoft JhengHei"/>
                          <a:sym typeface="Microsoft JhengHei"/>
                        </a:rPr>
                        <a:t>他們來到卡茲尼神殿，在神殿頂部發現一個小盒子</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22_1_旁白：當阿拉丁與茉莉公主來到卡茲尼神殿的頂端時，果然在神殿頂部發現一個小盒子</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22_2_茉莉公主：阿拉丁你看，有東西在這裡！好像是個小盒子！</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22_3_旁白：阿拉丁帶著茉莉公主操控飛天魔毯，小心翼翼的拿起放在頂端的盒子。</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22_4_阿拉丁：這個盒子看起來小小的，看起來能裝的東西不太多，裡面會有四十大盜的寶物嗎?</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22_5_神燈精靈：不知道欸，不如你們一起打開看看不就知道了嗎?說不定裡面會有意想不到的驚喜呢！</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22_6_阿拉丁：說的也是，那茉莉我們數到三，一起打開這個盒子吧！</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22_7_茉莉公主：好哇，好想知道裡面有什麼寶物呢！</a:t>
                      </a:r>
                      <a:endParaRPr sz="1200" b="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4" name="圖片 3">
            <a:extLst>
              <a:ext uri="{FF2B5EF4-FFF2-40B4-BE49-F238E27FC236}">
                <a16:creationId xmlns:a16="http://schemas.microsoft.com/office/drawing/2014/main" id="{FB51541A-ED5A-43B4-8107-E78773E9F4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aphicFrame>
        <p:nvGraphicFramePr>
          <p:cNvPr id="281" name="Google Shape;281;p24"/>
          <p:cNvGraphicFramePr/>
          <p:nvPr>
            <p:extLst>
              <p:ext uri="{D42A27DB-BD31-4B8C-83A1-F6EECF244321}">
                <p14:modId xmlns:p14="http://schemas.microsoft.com/office/powerpoint/2010/main" val="3884407942"/>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23</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solidFill>
                            <a:schemeClr val="dk1"/>
                          </a:solidFill>
                          <a:latin typeface="Microsoft JhengHei"/>
                          <a:ea typeface="Microsoft JhengHei"/>
                          <a:cs typeface="Microsoft JhengHei"/>
                          <a:sym typeface="Microsoft JhengHei"/>
                        </a:rPr>
                        <a:t>阿拉丁與茉莉公主一起打開小盒子，發現裡面是一封信、一張老舊的照片、以及一些小物件。</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23_1_旁白：當阿拉丁與茉莉公主數到三，一起打開小盒子時，卻發現裡面居然是一封信、一張老舊的照片、以及一些小物件。</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23_2_旁白：茉莉公主拿起裡面的信，</a:t>
                      </a:r>
                      <a:r>
                        <a:rPr lang="zh-TW" sz="1200" u="none" strike="noStrike" cap="none" dirty="0">
                          <a:latin typeface="Microsoft JhengHei"/>
                          <a:ea typeface="Microsoft JhengHei"/>
                          <a:cs typeface="Microsoft JhengHei"/>
                          <a:sym typeface="Microsoft JhengHei"/>
                        </a:rPr>
                        <a:t>他們一起</a:t>
                      </a:r>
                      <a:r>
                        <a:rPr lang="zh-TW" sz="1200" b="0" u="none" strike="noStrike" cap="none" dirty="0">
                          <a:latin typeface="Microsoft JhengHei"/>
                          <a:ea typeface="Microsoft JhengHei"/>
                          <a:cs typeface="Microsoft JhengHei"/>
                          <a:sym typeface="Microsoft JhengHei"/>
                        </a:rPr>
                        <a:t>打開了這封信，原來是蘇丹國王串通神燈精靈及阿拉丁，國王讓神燈精靈幫忙安排好所有事情，之後再讓不知情的阿拉丁，請他帶著茉莉公主藉由蜜月旅行來尋找這份寶物。</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23_3_旁白：蘇丹國王希望能藉由蜜月旅行加深阿拉丁與茉莉公主之間的感情，讓他們留下一個美好的回憶</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23_4_旁白：</a:t>
                      </a:r>
                      <a:r>
                        <a:rPr lang="zh-TW" sz="1200" u="none" strike="noStrike" cap="none" dirty="0">
                          <a:latin typeface="Microsoft JhengHei"/>
                          <a:ea typeface="Microsoft JhengHei"/>
                          <a:cs typeface="Microsoft JhengHei"/>
                          <a:sym typeface="Microsoft JhengHei"/>
                        </a:rPr>
                        <a:t>而</a:t>
                      </a:r>
                      <a:r>
                        <a:rPr lang="zh-TW" sz="1200" b="0" u="none" strike="noStrike" cap="none" dirty="0">
                          <a:latin typeface="Microsoft JhengHei"/>
                          <a:ea typeface="Microsoft JhengHei"/>
                          <a:cs typeface="Microsoft JhengHei"/>
                          <a:sym typeface="Microsoft JhengHei"/>
                        </a:rPr>
                        <a:t>小盒子裡面則放著蘇丹國王想寫給茉莉公主的內心話，藉由這份寶藏，讓蘇丹國王將平時不敢說出口的愛告訴給茉莉公主，而照片則是蘇丹國王珍藏已久的老照片，上面是國王與茉莉公主和皇后小時候的全家福，以及裡面裝著茉莉公主小時候不小心遺失的小玩具，後來都被國王找回來，小心翼翼的收藏著。</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23_5_阿拉丁：看來國王他真的很愛妳呢！所以才與精靈串通了這一次旅行</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23_6_茉莉公主：沒想到爸爸是這麼愛我…，我現在好想回去告訴他我也愛他。</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23_7_阿拉丁：那我們就趕緊回去吧！</a:t>
                      </a:r>
                      <a:endParaRPr sz="1400" u="none" strike="noStrike" cap="none" dirty="0"/>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3" name="圖片 2">
            <a:extLst>
              <a:ext uri="{FF2B5EF4-FFF2-40B4-BE49-F238E27FC236}">
                <a16:creationId xmlns:a16="http://schemas.microsoft.com/office/drawing/2014/main" id="{6CB6D8A6-AB25-47FB-A583-3A484168C3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gaccb372b25_0_79"/>
          <p:cNvSpPr/>
          <p:nvPr/>
        </p:nvSpPr>
        <p:spPr>
          <a:xfrm>
            <a:off x="0" y="0"/>
            <a:ext cx="12192000" cy="6858000"/>
          </a:xfrm>
          <a:prstGeom prst="rect">
            <a:avLst/>
          </a:prstGeom>
          <a:noFill/>
          <a:ln w="127000" cap="flat" cmpd="sng">
            <a:solidFill>
              <a:srgbClr val="FFD9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0" name="Google Shape;120;gaccb372b25_0_79"/>
          <p:cNvSpPr txBox="1">
            <a:spLocks noGrp="1"/>
          </p:cNvSpPr>
          <p:nvPr>
            <p:ph type="body" idx="1"/>
          </p:nvPr>
        </p:nvSpPr>
        <p:spPr>
          <a:xfrm>
            <a:off x="838200" y="1292225"/>
            <a:ext cx="10515600" cy="5281500"/>
          </a:xfrm>
          <a:prstGeom prst="rect">
            <a:avLst/>
          </a:prstGeom>
        </p:spPr>
        <p:txBody>
          <a:bodyPr spcFirstLastPara="1" wrap="square" lIns="91425" tIns="45700" rIns="91425" bIns="45700" anchor="t" anchorCtr="0">
            <a:noAutofit/>
          </a:bodyPr>
          <a:lstStyle/>
          <a:p>
            <a:pPr marL="457200" lvl="0" indent="-387350" algn="l" rtl="0">
              <a:lnSpc>
                <a:spcPct val="115000"/>
              </a:lnSpc>
              <a:spcBef>
                <a:spcPts val="1000"/>
              </a:spcBef>
              <a:spcAft>
                <a:spcPts val="0"/>
              </a:spcAft>
              <a:buSzPts val="2500"/>
              <a:buChar char="●"/>
            </a:pPr>
            <a:r>
              <a:rPr lang="zh-TW" sz="2500"/>
              <a:t>以</a:t>
            </a:r>
            <a:r>
              <a:rPr lang="zh-TW" sz="2500" b="1">
                <a:solidFill>
                  <a:schemeClr val="accent1"/>
                </a:solidFill>
              </a:rPr>
              <a:t>世界七大奇景</a:t>
            </a:r>
            <a:r>
              <a:rPr lang="zh-TW" sz="2500" b="1"/>
              <a:t>作為故事的中心點</a:t>
            </a:r>
            <a:endParaRPr sz="2500"/>
          </a:p>
          <a:p>
            <a:pPr marL="0" lvl="0" indent="0" algn="l" rtl="0">
              <a:lnSpc>
                <a:spcPct val="115000"/>
              </a:lnSpc>
              <a:spcBef>
                <a:spcPts val="1000"/>
              </a:spcBef>
              <a:spcAft>
                <a:spcPts val="0"/>
              </a:spcAft>
              <a:buNone/>
            </a:pPr>
            <a:r>
              <a:rPr lang="zh-TW" sz="2500"/>
              <a:t>       阿拉丁與茉莉公主依照藏寶地圖的指示前往各地旅遊，</a:t>
            </a:r>
            <a:endParaRPr sz="2500"/>
          </a:p>
          <a:p>
            <a:pPr marL="0" lvl="0" indent="0" algn="l" rtl="0">
              <a:lnSpc>
                <a:spcPct val="115000"/>
              </a:lnSpc>
              <a:spcBef>
                <a:spcPts val="1000"/>
              </a:spcBef>
              <a:spcAft>
                <a:spcPts val="0"/>
              </a:spcAft>
              <a:buNone/>
            </a:pPr>
            <a:r>
              <a:rPr lang="zh-TW" sz="2500"/>
              <a:t>       </a:t>
            </a:r>
            <a:r>
              <a:rPr lang="zh-TW" sz="2500" b="1"/>
              <a:t>蘇丹                            依照地圖前往七個景點</a:t>
            </a:r>
            <a:r>
              <a:rPr lang="zh-TW" sz="2500"/>
              <a:t>                        </a:t>
            </a:r>
            <a:r>
              <a:rPr lang="zh-TW" sz="2500" b="1"/>
              <a:t>蘇丹</a:t>
            </a:r>
            <a:endParaRPr sz="2500" b="1"/>
          </a:p>
          <a:p>
            <a:pPr marL="457200" lvl="0" indent="-387350" algn="l" rtl="0">
              <a:lnSpc>
                <a:spcPct val="115000"/>
              </a:lnSpc>
              <a:spcBef>
                <a:spcPts val="1000"/>
              </a:spcBef>
              <a:spcAft>
                <a:spcPts val="0"/>
              </a:spcAft>
              <a:buSzPts val="2500"/>
              <a:buChar char="●"/>
            </a:pPr>
            <a:r>
              <a:rPr lang="zh-TW" sz="2500"/>
              <a:t>為提高學習者興趣：加入</a:t>
            </a:r>
            <a:r>
              <a:rPr lang="zh-TW" sz="2500" b="1">
                <a:solidFill>
                  <a:schemeClr val="accent1"/>
                </a:solidFill>
              </a:rPr>
              <a:t>劇情元素</a:t>
            </a:r>
            <a:endParaRPr sz="2500" b="1">
              <a:solidFill>
                <a:schemeClr val="accent1"/>
              </a:solidFill>
            </a:endParaRPr>
          </a:p>
          <a:p>
            <a:pPr marL="457200" lvl="0" indent="0" algn="l" rtl="0">
              <a:lnSpc>
                <a:spcPct val="115000"/>
              </a:lnSpc>
              <a:spcBef>
                <a:spcPts val="1000"/>
              </a:spcBef>
              <a:spcAft>
                <a:spcPts val="0"/>
              </a:spcAft>
              <a:buNone/>
            </a:pPr>
            <a:r>
              <a:rPr lang="zh-TW" sz="2500"/>
              <a:t>例如：藏寶地圖、寶藏的秘密等，以提加閱讀動力</a:t>
            </a:r>
            <a:endParaRPr sz="2500"/>
          </a:p>
          <a:p>
            <a:pPr marL="457200" lvl="0" indent="-387350" algn="l" rtl="0">
              <a:lnSpc>
                <a:spcPct val="115000"/>
              </a:lnSpc>
              <a:spcBef>
                <a:spcPts val="1000"/>
              </a:spcBef>
              <a:spcAft>
                <a:spcPts val="0"/>
              </a:spcAft>
              <a:buSzPts val="2500"/>
              <a:buChar char="●"/>
            </a:pPr>
            <a:r>
              <a:rPr lang="zh-TW" sz="2500"/>
              <a:t>故事中</a:t>
            </a:r>
            <a:r>
              <a:rPr lang="zh-TW" sz="2500" b="1"/>
              <a:t>穿插各地景點的知識內容</a:t>
            </a:r>
            <a:endParaRPr sz="2500"/>
          </a:p>
          <a:p>
            <a:pPr marL="457200" lvl="0" indent="0" algn="l" rtl="0">
              <a:lnSpc>
                <a:spcPct val="115000"/>
              </a:lnSpc>
              <a:spcBef>
                <a:spcPts val="1000"/>
              </a:spcBef>
              <a:spcAft>
                <a:spcPts val="0"/>
              </a:spcAft>
              <a:buNone/>
            </a:pPr>
            <a:r>
              <a:rPr lang="zh-TW" sz="2500"/>
              <a:t>例如：</a:t>
            </a:r>
            <a:r>
              <a:rPr lang="zh-TW" sz="2500" b="1">
                <a:solidFill>
                  <a:schemeClr val="accent1"/>
                </a:solidFill>
              </a:rPr>
              <a:t>建築、構造、歷史、文化</a:t>
            </a:r>
            <a:r>
              <a:rPr lang="zh-TW" sz="2500"/>
              <a:t>等</a:t>
            </a:r>
            <a:endParaRPr sz="2500"/>
          </a:p>
          <a:p>
            <a:pPr marL="457200" lvl="0" indent="0" algn="l" rtl="0">
              <a:lnSpc>
                <a:spcPct val="115000"/>
              </a:lnSpc>
              <a:spcBef>
                <a:spcPts val="1000"/>
              </a:spcBef>
              <a:spcAft>
                <a:spcPts val="0"/>
              </a:spcAft>
              <a:buNone/>
            </a:pPr>
            <a:r>
              <a:rPr lang="zh-TW" sz="2500"/>
              <a:t>讓學習者可以學習到七大奇景當地的一些知識，以開拓學習者的視野，讓故事賦有教育意涵</a:t>
            </a:r>
            <a:endParaRPr sz="2500"/>
          </a:p>
        </p:txBody>
      </p:sp>
      <p:sp>
        <p:nvSpPr>
          <p:cNvPr id="121" name="Google Shape;121;gaccb372b25_0_79"/>
          <p:cNvSpPr/>
          <p:nvPr/>
        </p:nvSpPr>
        <p:spPr>
          <a:xfrm>
            <a:off x="2569475" y="2573050"/>
            <a:ext cx="978900" cy="4149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gaccb372b25_0_79"/>
          <p:cNvSpPr/>
          <p:nvPr/>
        </p:nvSpPr>
        <p:spPr>
          <a:xfrm>
            <a:off x="7584600" y="2573050"/>
            <a:ext cx="978900" cy="414900"/>
          </a:xfrm>
          <a:prstGeom prst="rightArrow">
            <a:avLst>
              <a:gd name="adj1" fmla="val 5000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矩形 12">
            <a:extLst>
              <a:ext uri="{FF2B5EF4-FFF2-40B4-BE49-F238E27FC236}">
                <a16:creationId xmlns:a16="http://schemas.microsoft.com/office/drawing/2014/main" id="{08412691-87D7-4204-916C-4F399A7B9585}"/>
              </a:ext>
            </a:extLst>
          </p:cNvPr>
          <p:cNvSpPr/>
          <p:nvPr/>
        </p:nvSpPr>
        <p:spPr>
          <a:xfrm>
            <a:off x="369723" y="1005840"/>
            <a:ext cx="2606446" cy="6396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Google Shape;99;gaccb372b25_0_0">
            <a:extLst>
              <a:ext uri="{FF2B5EF4-FFF2-40B4-BE49-F238E27FC236}">
                <a16:creationId xmlns:a16="http://schemas.microsoft.com/office/drawing/2014/main" id="{0E18864C-DA52-4726-A2F3-29A523C3BC47}"/>
              </a:ext>
            </a:extLst>
          </p:cNvPr>
          <p:cNvSpPr txBox="1">
            <a:spLocks noGrp="1"/>
          </p:cNvSpPr>
          <p:nvPr>
            <p:ph type="title"/>
          </p:nvPr>
        </p:nvSpPr>
        <p:spPr>
          <a:xfrm>
            <a:off x="643669" y="320401"/>
            <a:ext cx="2751600" cy="934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zh-TW" altLang="en-US" sz="3600" b="1" dirty="0"/>
              <a:t>故事說明</a:t>
            </a:r>
            <a:endParaRPr sz="3600" b="1" dirty="0"/>
          </a:p>
        </p:txBody>
      </p:sp>
      <p:pic>
        <p:nvPicPr>
          <p:cNvPr id="15" name="圖片 14">
            <a:extLst>
              <a:ext uri="{FF2B5EF4-FFF2-40B4-BE49-F238E27FC236}">
                <a16:creationId xmlns:a16="http://schemas.microsoft.com/office/drawing/2014/main" id="{28A6DF46-7910-4FDD-BEEF-DEF53247525E}"/>
              </a:ext>
            </a:extLst>
          </p:cNvPr>
          <p:cNvPicPr>
            <a:picLocks noChangeAspect="1"/>
          </p:cNvPicPr>
          <p:nvPr/>
        </p:nvPicPr>
        <p:blipFill>
          <a:blip r:embed="rId3"/>
          <a:stretch>
            <a:fillRect/>
          </a:stretch>
        </p:blipFill>
        <p:spPr>
          <a:xfrm flipH="1">
            <a:off x="220191" y="357725"/>
            <a:ext cx="738100" cy="7381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graphicFrame>
        <p:nvGraphicFramePr>
          <p:cNvPr id="286" name="Google Shape;286;p25"/>
          <p:cNvGraphicFramePr/>
          <p:nvPr>
            <p:extLst>
              <p:ext uri="{D42A27DB-BD31-4B8C-83A1-F6EECF244321}">
                <p14:modId xmlns:p14="http://schemas.microsoft.com/office/powerpoint/2010/main" val="1918567903"/>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24</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latin typeface="Microsoft JhengHei"/>
                          <a:ea typeface="Microsoft JhengHei"/>
                          <a:cs typeface="Microsoft JhengHei"/>
                          <a:sym typeface="Microsoft JhengHei"/>
                        </a:rPr>
                        <a:t>阿拉丁與茉莉公主回到了蘇丹國。</a:t>
                      </a:r>
                      <a:endParaRPr sz="18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200"/>
                        <a:buFont typeface="Arial"/>
                        <a:buNone/>
                      </a:pPr>
                      <a:r>
                        <a:rPr lang="zh-TW" sz="1200" b="0" u="none" strike="noStrike" cap="none" dirty="0">
                          <a:latin typeface="Microsoft JhengHei"/>
                          <a:ea typeface="Microsoft JhengHei"/>
                          <a:cs typeface="Microsoft JhengHei"/>
                          <a:sym typeface="Microsoft JhengHei"/>
                        </a:rPr>
                        <a:t>24_1_旁白：最後，阿拉丁與茉莉公主回到蘇丹國，當茉莉公主看到蘇丹國王站在宮殿外等待她的模樣，</a:t>
                      </a:r>
                      <a:r>
                        <a:rPr lang="zh-TW" sz="1200" u="none" strike="noStrike" cap="none" dirty="0">
                          <a:latin typeface="Microsoft JhengHei"/>
                          <a:ea typeface="Microsoft JhengHei"/>
                          <a:cs typeface="Microsoft JhengHei"/>
                          <a:sym typeface="Microsoft JhengHei"/>
                        </a:rPr>
                        <a:t>她</a:t>
                      </a:r>
                      <a:r>
                        <a:rPr lang="zh-TW" sz="1200" b="0" u="none" strike="noStrike" cap="none" dirty="0">
                          <a:latin typeface="Microsoft JhengHei"/>
                          <a:ea typeface="Microsoft JhengHei"/>
                          <a:cs typeface="Microsoft JhengHei"/>
                          <a:sym typeface="Microsoft JhengHei"/>
                        </a:rPr>
                        <a:t>激動地跑上前抱住了蘇丹國王，她告訴蘇丹國王：「不管歲月過了多久，我還是您心裡的小女孩。</a:t>
                      </a:r>
                      <a:r>
                        <a:rPr lang="zh-TW" sz="1200" u="none" strike="noStrike" cap="none" dirty="0">
                          <a:latin typeface="Microsoft JhengHei"/>
                          <a:ea typeface="Microsoft JhengHei"/>
                          <a:cs typeface="Microsoft JhengHei"/>
                          <a:sym typeface="Microsoft JhengHei"/>
                        </a:rPr>
                        <a:t>謝謝您送給我如此珍貴的寶藏。</a:t>
                      </a:r>
                      <a:r>
                        <a:rPr lang="zh-TW" sz="1200" b="0" u="none" strike="noStrike" cap="none" dirty="0">
                          <a:latin typeface="Microsoft JhengHei"/>
                          <a:ea typeface="Microsoft JhengHei"/>
                          <a:cs typeface="Microsoft JhengHei"/>
                          <a:sym typeface="Microsoft JhengHei"/>
                        </a:rPr>
                        <a:t>」</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3" name="圖片 2">
            <a:extLst>
              <a:ext uri="{FF2B5EF4-FFF2-40B4-BE49-F238E27FC236}">
                <a16:creationId xmlns:a16="http://schemas.microsoft.com/office/drawing/2014/main" id="{C0E841FB-8245-4B77-97EB-C458082642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gad138c91d7_0_9"/>
          <p:cNvSpPr/>
          <p:nvPr/>
        </p:nvSpPr>
        <p:spPr>
          <a:xfrm>
            <a:off x="0" y="0"/>
            <a:ext cx="12192000" cy="6858000"/>
          </a:xfrm>
          <a:prstGeom prst="rect">
            <a:avLst/>
          </a:prstGeom>
          <a:noFill/>
          <a:ln w="127000" cap="flat" cmpd="sng">
            <a:solidFill>
              <a:srgbClr val="FFD9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3" name="Google Shape;293;gad138c91d7_0_9"/>
          <p:cNvSpPr/>
          <p:nvPr/>
        </p:nvSpPr>
        <p:spPr>
          <a:xfrm>
            <a:off x="0" y="4266942"/>
            <a:ext cx="12192000" cy="2591057"/>
          </a:xfrm>
          <a:prstGeom prst="rect">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橢圓 2">
            <a:extLst>
              <a:ext uri="{FF2B5EF4-FFF2-40B4-BE49-F238E27FC236}">
                <a16:creationId xmlns:a16="http://schemas.microsoft.com/office/drawing/2014/main" id="{F5DF66B7-B1B0-4C64-9E22-935FF55ACDE3}"/>
              </a:ext>
            </a:extLst>
          </p:cNvPr>
          <p:cNvSpPr/>
          <p:nvPr/>
        </p:nvSpPr>
        <p:spPr>
          <a:xfrm>
            <a:off x="4649906" y="2965613"/>
            <a:ext cx="3403200" cy="199992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4" name="Google Shape;294;gad138c91d7_0_9"/>
          <p:cNvSpPr txBox="1"/>
          <p:nvPr/>
        </p:nvSpPr>
        <p:spPr>
          <a:xfrm>
            <a:off x="4649906" y="2678261"/>
            <a:ext cx="3403200" cy="133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sz="5700" b="1" dirty="0">
                <a:latin typeface="Calibri"/>
                <a:ea typeface="Calibri"/>
                <a:cs typeface="Calibri"/>
                <a:sym typeface="Calibri"/>
              </a:rPr>
              <a:t>Thank you</a:t>
            </a:r>
            <a:endParaRPr sz="5700" b="1" dirty="0">
              <a:latin typeface="Calibri"/>
              <a:ea typeface="Calibri"/>
              <a:cs typeface="Calibri"/>
              <a:sym typeface="Calibri"/>
            </a:endParaRPr>
          </a:p>
        </p:txBody>
      </p:sp>
      <p:pic>
        <p:nvPicPr>
          <p:cNvPr id="5" name="圖片 4">
            <a:extLst>
              <a:ext uri="{FF2B5EF4-FFF2-40B4-BE49-F238E27FC236}">
                <a16:creationId xmlns:a16="http://schemas.microsoft.com/office/drawing/2014/main" id="{82A015C1-7F4C-487D-8F9E-7D4CA6927916}"/>
              </a:ext>
            </a:extLst>
          </p:cNvPr>
          <p:cNvPicPr>
            <a:picLocks noChangeAspect="1"/>
          </p:cNvPicPr>
          <p:nvPr/>
        </p:nvPicPr>
        <p:blipFill>
          <a:blip r:embed="rId3"/>
          <a:stretch>
            <a:fillRect/>
          </a:stretch>
        </p:blipFill>
        <p:spPr>
          <a:xfrm rot="227070">
            <a:off x="3016421" y="2045682"/>
            <a:ext cx="1433569" cy="245357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gaccb372b25_0_35"/>
          <p:cNvSpPr/>
          <p:nvPr/>
        </p:nvSpPr>
        <p:spPr>
          <a:xfrm>
            <a:off x="0" y="0"/>
            <a:ext cx="12192000" cy="6858000"/>
          </a:xfrm>
          <a:prstGeom prst="rect">
            <a:avLst/>
          </a:prstGeom>
          <a:noFill/>
          <a:ln w="127000" cap="flat" cmpd="sng">
            <a:solidFill>
              <a:srgbClr val="FFD9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0" name="Google Shape;130;gaccb372b25_0_35"/>
          <p:cNvPicPr preferRelativeResize="0"/>
          <p:nvPr/>
        </p:nvPicPr>
        <p:blipFill>
          <a:blip r:embed="rId3">
            <a:alphaModFix/>
          </a:blip>
          <a:stretch>
            <a:fillRect/>
          </a:stretch>
        </p:blipFill>
        <p:spPr>
          <a:xfrm>
            <a:off x="900416" y="1303800"/>
            <a:ext cx="10562398" cy="5091775"/>
          </a:xfrm>
          <a:prstGeom prst="rect">
            <a:avLst/>
          </a:prstGeom>
          <a:noFill/>
          <a:ln>
            <a:noFill/>
          </a:ln>
        </p:spPr>
      </p:pic>
      <p:grpSp>
        <p:nvGrpSpPr>
          <p:cNvPr id="131" name="Google Shape;131;gaccb372b25_0_35"/>
          <p:cNvGrpSpPr/>
          <p:nvPr/>
        </p:nvGrpSpPr>
        <p:grpSpPr>
          <a:xfrm>
            <a:off x="5129191" y="5816299"/>
            <a:ext cx="368700" cy="374702"/>
            <a:chOff x="-978100" y="1101675"/>
            <a:chExt cx="368700" cy="374702"/>
          </a:xfrm>
        </p:grpSpPr>
        <p:sp>
          <p:nvSpPr>
            <p:cNvPr id="132" name="Google Shape;132;gaccb372b25_0_35"/>
            <p:cNvSpPr/>
            <p:nvPr/>
          </p:nvSpPr>
          <p:spPr>
            <a:xfrm>
              <a:off x="-978100" y="1101675"/>
              <a:ext cx="368700" cy="3747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gaccb372b25_0_35"/>
            <p:cNvSpPr txBox="1"/>
            <p:nvPr/>
          </p:nvSpPr>
          <p:spPr>
            <a:xfrm>
              <a:off x="-936702" y="1101677"/>
              <a:ext cx="285900" cy="37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latin typeface="Calibri"/>
                  <a:ea typeface="Calibri"/>
                  <a:cs typeface="Calibri"/>
                  <a:sym typeface="Calibri"/>
                </a:rPr>
                <a:t>1</a:t>
              </a:r>
              <a:endParaRPr b="1">
                <a:latin typeface="Calibri"/>
                <a:ea typeface="Calibri"/>
                <a:cs typeface="Calibri"/>
                <a:sym typeface="Calibri"/>
              </a:endParaRPr>
            </a:p>
          </p:txBody>
        </p:sp>
      </p:grpSp>
      <p:grpSp>
        <p:nvGrpSpPr>
          <p:cNvPr id="134" name="Google Shape;134;gaccb372b25_0_35"/>
          <p:cNvGrpSpPr/>
          <p:nvPr/>
        </p:nvGrpSpPr>
        <p:grpSpPr>
          <a:xfrm>
            <a:off x="3933591" y="4965099"/>
            <a:ext cx="368700" cy="374702"/>
            <a:chOff x="-978100" y="1101675"/>
            <a:chExt cx="368700" cy="374702"/>
          </a:xfrm>
        </p:grpSpPr>
        <p:sp>
          <p:nvSpPr>
            <p:cNvPr id="135" name="Google Shape;135;gaccb372b25_0_35"/>
            <p:cNvSpPr/>
            <p:nvPr/>
          </p:nvSpPr>
          <p:spPr>
            <a:xfrm>
              <a:off x="-978100" y="1101675"/>
              <a:ext cx="368700" cy="3747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gaccb372b25_0_35"/>
            <p:cNvSpPr txBox="1"/>
            <p:nvPr/>
          </p:nvSpPr>
          <p:spPr>
            <a:xfrm>
              <a:off x="-936702" y="1101677"/>
              <a:ext cx="285900" cy="37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latin typeface="Calibri"/>
                  <a:ea typeface="Calibri"/>
                  <a:cs typeface="Calibri"/>
                  <a:sym typeface="Calibri"/>
                </a:rPr>
                <a:t>2</a:t>
              </a:r>
              <a:endParaRPr b="1">
                <a:latin typeface="Calibri"/>
                <a:ea typeface="Calibri"/>
                <a:cs typeface="Calibri"/>
                <a:sym typeface="Calibri"/>
              </a:endParaRPr>
            </a:p>
          </p:txBody>
        </p:sp>
      </p:grpSp>
      <p:grpSp>
        <p:nvGrpSpPr>
          <p:cNvPr id="137" name="Google Shape;137;gaccb372b25_0_35"/>
          <p:cNvGrpSpPr/>
          <p:nvPr/>
        </p:nvGrpSpPr>
        <p:grpSpPr>
          <a:xfrm>
            <a:off x="3151241" y="3434974"/>
            <a:ext cx="368700" cy="374702"/>
            <a:chOff x="-978100" y="1101675"/>
            <a:chExt cx="368700" cy="374702"/>
          </a:xfrm>
        </p:grpSpPr>
        <p:sp>
          <p:nvSpPr>
            <p:cNvPr id="138" name="Google Shape;138;gaccb372b25_0_35"/>
            <p:cNvSpPr/>
            <p:nvPr/>
          </p:nvSpPr>
          <p:spPr>
            <a:xfrm>
              <a:off x="-978100" y="1101675"/>
              <a:ext cx="368700" cy="3747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gaccb372b25_0_35"/>
            <p:cNvSpPr txBox="1"/>
            <p:nvPr/>
          </p:nvSpPr>
          <p:spPr>
            <a:xfrm>
              <a:off x="-936702" y="1101677"/>
              <a:ext cx="285900" cy="37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latin typeface="Calibri"/>
                  <a:ea typeface="Calibri"/>
                  <a:cs typeface="Calibri"/>
                  <a:sym typeface="Calibri"/>
                </a:rPr>
                <a:t>3</a:t>
              </a:r>
              <a:endParaRPr b="1">
                <a:latin typeface="Calibri"/>
                <a:ea typeface="Calibri"/>
                <a:cs typeface="Calibri"/>
                <a:sym typeface="Calibri"/>
              </a:endParaRPr>
            </a:p>
          </p:txBody>
        </p:sp>
      </p:grpSp>
      <p:grpSp>
        <p:nvGrpSpPr>
          <p:cNvPr id="140" name="Google Shape;140;gaccb372b25_0_35"/>
          <p:cNvGrpSpPr/>
          <p:nvPr/>
        </p:nvGrpSpPr>
        <p:grpSpPr>
          <a:xfrm>
            <a:off x="6737591" y="2997024"/>
            <a:ext cx="368700" cy="374702"/>
            <a:chOff x="-978100" y="1101675"/>
            <a:chExt cx="368700" cy="374702"/>
          </a:xfrm>
        </p:grpSpPr>
        <p:sp>
          <p:nvSpPr>
            <p:cNvPr id="141" name="Google Shape;141;gaccb372b25_0_35"/>
            <p:cNvSpPr/>
            <p:nvPr/>
          </p:nvSpPr>
          <p:spPr>
            <a:xfrm>
              <a:off x="-978100" y="1101675"/>
              <a:ext cx="368700" cy="3747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gaccb372b25_0_35"/>
            <p:cNvSpPr txBox="1"/>
            <p:nvPr/>
          </p:nvSpPr>
          <p:spPr>
            <a:xfrm>
              <a:off x="-936702" y="1101677"/>
              <a:ext cx="285900" cy="37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latin typeface="Calibri"/>
                  <a:ea typeface="Calibri"/>
                  <a:cs typeface="Calibri"/>
                  <a:sym typeface="Calibri"/>
                </a:rPr>
                <a:t>4</a:t>
              </a:r>
              <a:endParaRPr b="1">
                <a:latin typeface="Calibri"/>
                <a:ea typeface="Calibri"/>
                <a:cs typeface="Calibri"/>
                <a:sym typeface="Calibri"/>
              </a:endParaRPr>
            </a:p>
          </p:txBody>
        </p:sp>
      </p:grpSp>
      <p:grpSp>
        <p:nvGrpSpPr>
          <p:cNvPr id="143" name="Google Shape;143;gaccb372b25_0_35"/>
          <p:cNvGrpSpPr/>
          <p:nvPr/>
        </p:nvGrpSpPr>
        <p:grpSpPr>
          <a:xfrm>
            <a:off x="11462816" y="2913274"/>
            <a:ext cx="368700" cy="374702"/>
            <a:chOff x="-978100" y="1101675"/>
            <a:chExt cx="368700" cy="374702"/>
          </a:xfrm>
        </p:grpSpPr>
        <p:sp>
          <p:nvSpPr>
            <p:cNvPr id="144" name="Google Shape;144;gaccb372b25_0_35"/>
            <p:cNvSpPr/>
            <p:nvPr/>
          </p:nvSpPr>
          <p:spPr>
            <a:xfrm>
              <a:off x="-978100" y="1101675"/>
              <a:ext cx="368700" cy="3747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gaccb372b25_0_35"/>
            <p:cNvSpPr txBox="1"/>
            <p:nvPr/>
          </p:nvSpPr>
          <p:spPr>
            <a:xfrm>
              <a:off x="-936702" y="1101677"/>
              <a:ext cx="285900" cy="37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latin typeface="Calibri"/>
                  <a:ea typeface="Calibri"/>
                  <a:cs typeface="Calibri"/>
                  <a:sym typeface="Calibri"/>
                </a:rPr>
                <a:t>5</a:t>
              </a:r>
              <a:endParaRPr b="1">
                <a:latin typeface="Calibri"/>
                <a:ea typeface="Calibri"/>
                <a:cs typeface="Calibri"/>
                <a:sym typeface="Calibri"/>
              </a:endParaRPr>
            </a:p>
          </p:txBody>
        </p:sp>
      </p:grpSp>
      <p:grpSp>
        <p:nvGrpSpPr>
          <p:cNvPr id="146" name="Google Shape;146;gaccb372b25_0_35"/>
          <p:cNvGrpSpPr/>
          <p:nvPr/>
        </p:nvGrpSpPr>
        <p:grpSpPr>
          <a:xfrm>
            <a:off x="9630116" y="3223124"/>
            <a:ext cx="368700" cy="374702"/>
            <a:chOff x="-978100" y="1101675"/>
            <a:chExt cx="368700" cy="374702"/>
          </a:xfrm>
        </p:grpSpPr>
        <p:sp>
          <p:nvSpPr>
            <p:cNvPr id="147" name="Google Shape;147;gaccb372b25_0_35"/>
            <p:cNvSpPr/>
            <p:nvPr/>
          </p:nvSpPr>
          <p:spPr>
            <a:xfrm>
              <a:off x="-978100" y="1101675"/>
              <a:ext cx="368700" cy="3747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gaccb372b25_0_35"/>
            <p:cNvSpPr txBox="1"/>
            <p:nvPr/>
          </p:nvSpPr>
          <p:spPr>
            <a:xfrm>
              <a:off x="-936702" y="1101677"/>
              <a:ext cx="285900" cy="37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latin typeface="Calibri"/>
                  <a:ea typeface="Calibri"/>
                  <a:cs typeface="Calibri"/>
                  <a:sym typeface="Calibri"/>
                </a:rPr>
                <a:t>6</a:t>
              </a:r>
              <a:endParaRPr b="1">
                <a:latin typeface="Calibri"/>
                <a:ea typeface="Calibri"/>
                <a:cs typeface="Calibri"/>
                <a:sym typeface="Calibri"/>
              </a:endParaRPr>
            </a:p>
          </p:txBody>
        </p:sp>
      </p:grpSp>
      <p:grpSp>
        <p:nvGrpSpPr>
          <p:cNvPr id="149" name="Google Shape;149;gaccb372b25_0_35"/>
          <p:cNvGrpSpPr/>
          <p:nvPr/>
        </p:nvGrpSpPr>
        <p:grpSpPr>
          <a:xfrm>
            <a:off x="7726116" y="3371724"/>
            <a:ext cx="368700" cy="374702"/>
            <a:chOff x="-978100" y="1101675"/>
            <a:chExt cx="368700" cy="374702"/>
          </a:xfrm>
        </p:grpSpPr>
        <p:sp>
          <p:nvSpPr>
            <p:cNvPr id="150" name="Google Shape;150;gaccb372b25_0_35"/>
            <p:cNvSpPr/>
            <p:nvPr/>
          </p:nvSpPr>
          <p:spPr>
            <a:xfrm>
              <a:off x="-978100" y="1101675"/>
              <a:ext cx="368700" cy="3747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gaccb372b25_0_35"/>
            <p:cNvSpPr txBox="1"/>
            <p:nvPr/>
          </p:nvSpPr>
          <p:spPr>
            <a:xfrm>
              <a:off x="-936702" y="1101677"/>
              <a:ext cx="285900" cy="37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TW" b="1">
                  <a:latin typeface="Calibri"/>
                  <a:ea typeface="Calibri"/>
                  <a:cs typeface="Calibri"/>
                  <a:sym typeface="Calibri"/>
                </a:rPr>
                <a:t>7</a:t>
              </a:r>
              <a:endParaRPr b="1">
                <a:latin typeface="Calibri"/>
                <a:ea typeface="Calibri"/>
                <a:cs typeface="Calibri"/>
                <a:sym typeface="Calibri"/>
              </a:endParaRPr>
            </a:p>
          </p:txBody>
        </p:sp>
      </p:grpSp>
      <p:sp>
        <p:nvSpPr>
          <p:cNvPr id="30" name="矩形 29">
            <a:extLst>
              <a:ext uri="{FF2B5EF4-FFF2-40B4-BE49-F238E27FC236}">
                <a16:creationId xmlns:a16="http://schemas.microsoft.com/office/drawing/2014/main" id="{C1FB2043-AB52-476B-ACAE-1F2277328EE6}"/>
              </a:ext>
            </a:extLst>
          </p:cNvPr>
          <p:cNvSpPr/>
          <p:nvPr/>
        </p:nvSpPr>
        <p:spPr>
          <a:xfrm>
            <a:off x="369723" y="1005840"/>
            <a:ext cx="2606446" cy="6396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Google Shape;99;gaccb372b25_0_0">
            <a:extLst>
              <a:ext uri="{FF2B5EF4-FFF2-40B4-BE49-F238E27FC236}">
                <a16:creationId xmlns:a16="http://schemas.microsoft.com/office/drawing/2014/main" id="{CF013F1C-D9FE-4BB9-9D55-4566236CB3D1}"/>
              </a:ext>
            </a:extLst>
          </p:cNvPr>
          <p:cNvSpPr txBox="1">
            <a:spLocks noGrp="1"/>
          </p:cNvSpPr>
          <p:nvPr>
            <p:ph type="title"/>
          </p:nvPr>
        </p:nvSpPr>
        <p:spPr>
          <a:xfrm>
            <a:off x="643669" y="320401"/>
            <a:ext cx="2751600" cy="934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zh-TW" altLang="en-US" sz="3600" b="1" dirty="0"/>
              <a:t>景點分布</a:t>
            </a:r>
            <a:endParaRPr sz="3600" b="1" dirty="0"/>
          </a:p>
        </p:txBody>
      </p:sp>
      <p:pic>
        <p:nvPicPr>
          <p:cNvPr id="32" name="圖片 31">
            <a:extLst>
              <a:ext uri="{FF2B5EF4-FFF2-40B4-BE49-F238E27FC236}">
                <a16:creationId xmlns:a16="http://schemas.microsoft.com/office/drawing/2014/main" id="{D4615554-C253-4A95-93C3-587E889609F7}"/>
              </a:ext>
            </a:extLst>
          </p:cNvPr>
          <p:cNvPicPr>
            <a:picLocks noChangeAspect="1"/>
          </p:cNvPicPr>
          <p:nvPr/>
        </p:nvPicPr>
        <p:blipFill>
          <a:blip r:embed="rId4"/>
          <a:stretch>
            <a:fillRect/>
          </a:stretch>
        </p:blipFill>
        <p:spPr>
          <a:xfrm flipH="1">
            <a:off x="220191" y="357725"/>
            <a:ext cx="738100" cy="7381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accb372b25_0_187"/>
          <p:cNvSpPr/>
          <p:nvPr/>
        </p:nvSpPr>
        <p:spPr>
          <a:xfrm>
            <a:off x="0" y="0"/>
            <a:ext cx="12192000" cy="6858000"/>
          </a:xfrm>
          <a:prstGeom prst="rect">
            <a:avLst/>
          </a:prstGeom>
          <a:noFill/>
          <a:ln w="127000" cap="flat" cmpd="sng">
            <a:solidFill>
              <a:srgbClr val="FFD9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 name="Google Shape;159;gaccb372b25_0_187"/>
          <p:cNvSpPr txBox="1">
            <a:spLocks noGrp="1"/>
          </p:cNvSpPr>
          <p:nvPr>
            <p:ph type="body" idx="1"/>
          </p:nvPr>
        </p:nvSpPr>
        <p:spPr>
          <a:xfrm>
            <a:off x="838200" y="1292225"/>
            <a:ext cx="10515600" cy="4974300"/>
          </a:xfrm>
          <a:prstGeom prst="rect">
            <a:avLst/>
          </a:prstGeom>
        </p:spPr>
        <p:txBody>
          <a:bodyPr spcFirstLastPara="1" wrap="square" lIns="91425" tIns="45700" rIns="91425" bIns="45700" anchor="t" anchorCtr="0">
            <a:noAutofit/>
          </a:bodyPr>
          <a:lstStyle/>
          <a:p>
            <a:pPr marL="457200" lvl="0" indent="-387350" algn="l" rtl="0">
              <a:lnSpc>
                <a:spcPct val="150000"/>
              </a:lnSpc>
              <a:spcBef>
                <a:spcPts val="1000"/>
              </a:spcBef>
              <a:spcAft>
                <a:spcPts val="0"/>
              </a:spcAft>
              <a:buSzPts val="2500"/>
              <a:buFont typeface="Arial"/>
              <a:buAutoNum type="arabicPeriod"/>
            </a:pPr>
            <a:r>
              <a:rPr lang="zh-TW" sz="3000" b="1">
                <a:latin typeface="Arial"/>
                <a:ea typeface="Arial"/>
                <a:cs typeface="Arial"/>
                <a:sym typeface="Arial"/>
              </a:rPr>
              <a:t>巴西─里約熱內盧：</a:t>
            </a:r>
            <a:r>
              <a:rPr lang="zh-TW" sz="2500">
                <a:latin typeface="Arial"/>
                <a:ea typeface="Arial"/>
                <a:cs typeface="Arial"/>
                <a:sym typeface="Arial"/>
              </a:rPr>
              <a:t>巴西嘉年華、救世基督像</a:t>
            </a:r>
            <a:endParaRPr sz="2500">
              <a:latin typeface="Arial"/>
              <a:ea typeface="Arial"/>
              <a:cs typeface="Arial"/>
              <a:sym typeface="Arial"/>
            </a:endParaRPr>
          </a:p>
          <a:p>
            <a:pPr marL="457200" lvl="0" indent="-387350" algn="l" rtl="0">
              <a:lnSpc>
                <a:spcPct val="150000"/>
              </a:lnSpc>
              <a:spcBef>
                <a:spcPts val="0"/>
              </a:spcBef>
              <a:spcAft>
                <a:spcPts val="0"/>
              </a:spcAft>
              <a:buSzPts val="2500"/>
              <a:buFont typeface="Arial"/>
              <a:buAutoNum type="arabicPeriod"/>
            </a:pPr>
            <a:r>
              <a:rPr lang="zh-TW" sz="3000" b="1">
                <a:latin typeface="Arial"/>
                <a:ea typeface="Arial"/>
                <a:cs typeface="Arial"/>
                <a:sym typeface="Arial"/>
              </a:rPr>
              <a:t>祕魯─馬丘比丘：</a:t>
            </a:r>
            <a:r>
              <a:rPr lang="zh-TW" sz="2500">
                <a:latin typeface="Arial"/>
                <a:ea typeface="Arial"/>
                <a:cs typeface="Arial"/>
                <a:sym typeface="Arial"/>
              </a:rPr>
              <a:t>當地美食(酸醃生魚)、栓日石</a:t>
            </a:r>
            <a:endParaRPr sz="2500">
              <a:latin typeface="Arial"/>
              <a:ea typeface="Arial"/>
              <a:cs typeface="Arial"/>
              <a:sym typeface="Arial"/>
            </a:endParaRPr>
          </a:p>
          <a:p>
            <a:pPr marL="457200" lvl="0" indent="-387350" algn="l" rtl="0">
              <a:lnSpc>
                <a:spcPct val="150000"/>
              </a:lnSpc>
              <a:spcBef>
                <a:spcPts val="0"/>
              </a:spcBef>
              <a:spcAft>
                <a:spcPts val="0"/>
              </a:spcAft>
              <a:buSzPts val="2500"/>
              <a:buFont typeface="Arial"/>
              <a:buAutoNum type="arabicPeriod"/>
            </a:pPr>
            <a:r>
              <a:rPr lang="zh-TW" sz="3000" b="1">
                <a:latin typeface="Arial"/>
                <a:ea typeface="Arial"/>
                <a:cs typeface="Arial"/>
                <a:sym typeface="Arial"/>
              </a:rPr>
              <a:t>墨西哥尤卡坦半島─奇琴伊察：</a:t>
            </a:r>
            <a:r>
              <a:rPr lang="zh-TW" sz="2500">
                <a:latin typeface="Arial"/>
                <a:ea typeface="Arial"/>
                <a:cs typeface="Arial"/>
                <a:sym typeface="Arial"/>
              </a:rPr>
              <a:t>契琴伊薩羽蛇神</a:t>
            </a:r>
            <a:endParaRPr sz="2500">
              <a:latin typeface="Arial"/>
              <a:ea typeface="Arial"/>
              <a:cs typeface="Arial"/>
              <a:sym typeface="Arial"/>
            </a:endParaRPr>
          </a:p>
          <a:p>
            <a:pPr marL="457200" lvl="0" indent="-387350" algn="l" rtl="0">
              <a:lnSpc>
                <a:spcPct val="150000"/>
              </a:lnSpc>
              <a:spcBef>
                <a:spcPts val="0"/>
              </a:spcBef>
              <a:spcAft>
                <a:spcPts val="0"/>
              </a:spcAft>
              <a:buSzPts val="2500"/>
              <a:buFont typeface="Arial"/>
              <a:buAutoNum type="arabicPeriod"/>
            </a:pPr>
            <a:r>
              <a:rPr lang="zh-TW" sz="3000" b="1">
                <a:latin typeface="Arial"/>
                <a:ea typeface="Arial"/>
                <a:cs typeface="Arial"/>
                <a:sym typeface="Arial"/>
              </a:rPr>
              <a:t>義大利羅馬─古羅馬競技場：</a:t>
            </a:r>
            <a:r>
              <a:rPr lang="zh-TW" sz="2500">
                <a:latin typeface="Arial"/>
                <a:ea typeface="Arial"/>
                <a:cs typeface="Arial"/>
                <a:sym typeface="Arial"/>
              </a:rPr>
              <a:t>羅馬假期、羅馬競技場</a:t>
            </a:r>
            <a:endParaRPr sz="2500">
              <a:latin typeface="Arial"/>
              <a:ea typeface="Arial"/>
              <a:cs typeface="Arial"/>
              <a:sym typeface="Arial"/>
            </a:endParaRPr>
          </a:p>
          <a:p>
            <a:pPr marL="457200" lvl="0" indent="-387350" algn="l" rtl="0">
              <a:lnSpc>
                <a:spcPct val="150000"/>
              </a:lnSpc>
              <a:spcBef>
                <a:spcPts val="0"/>
              </a:spcBef>
              <a:spcAft>
                <a:spcPts val="0"/>
              </a:spcAft>
              <a:buSzPts val="2500"/>
              <a:buFont typeface="Arial"/>
              <a:buAutoNum type="arabicPeriod"/>
            </a:pPr>
            <a:r>
              <a:rPr lang="zh-TW" sz="3000" b="1">
                <a:latin typeface="Arial"/>
                <a:ea typeface="Arial"/>
                <a:cs typeface="Arial"/>
                <a:sym typeface="Arial"/>
              </a:rPr>
              <a:t>中國─中國長城：</a:t>
            </a:r>
            <a:r>
              <a:rPr lang="zh-TW" sz="2500">
                <a:latin typeface="Arial"/>
                <a:ea typeface="Arial"/>
                <a:cs typeface="Arial"/>
                <a:sym typeface="Arial"/>
              </a:rPr>
              <a:t>孟姜女哭倒長城</a:t>
            </a:r>
            <a:endParaRPr sz="2500">
              <a:latin typeface="Arial"/>
              <a:ea typeface="Arial"/>
              <a:cs typeface="Arial"/>
              <a:sym typeface="Arial"/>
            </a:endParaRPr>
          </a:p>
          <a:p>
            <a:pPr marL="457200" lvl="0" indent="-387350" algn="l" rtl="0">
              <a:lnSpc>
                <a:spcPct val="150000"/>
              </a:lnSpc>
              <a:spcBef>
                <a:spcPts val="0"/>
              </a:spcBef>
              <a:spcAft>
                <a:spcPts val="0"/>
              </a:spcAft>
              <a:buSzPts val="2500"/>
              <a:buFont typeface="Arial"/>
              <a:buAutoNum type="arabicPeriod"/>
            </a:pPr>
            <a:r>
              <a:rPr lang="zh-TW" sz="3000" b="1">
                <a:latin typeface="Arial"/>
                <a:ea typeface="Arial"/>
                <a:cs typeface="Arial"/>
                <a:sym typeface="Arial"/>
              </a:rPr>
              <a:t>印度─泰姬瑪哈陵：</a:t>
            </a:r>
            <a:r>
              <a:rPr lang="zh-TW" sz="2500">
                <a:latin typeface="Arial"/>
                <a:ea typeface="Arial"/>
                <a:cs typeface="Arial"/>
                <a:sym typeface="Arial"/>
              </a:rPr>
              <a:t>古蹟修復、建築特色</a:t>
            </a:r>
            <a:endParaRPr sz="2500">
              <a:latin typeface="Arial"/>
              <a:ea typeface="Arial"/>
              <a:cs typeface="Arial"/>
              <a:sym typeface="Arial"/>
            </a:endParaRPr>
          </a:p>
          <a:p>
            <a:pPr marL="457200" lvl="0" indent="-387350" algn="l" rtl="0">
              <a:lnSpc>
                <a:spcPct val="150000"/>
              </a:lnSpc>
              <a:spcBef>
                <a:spcPts val="0"/>
              </a:spcBef>
              <a:spcAft>
                <a:spcPts val="0"/>
              </a:spcAft>
              <a:buSzPts val="2500"/>
              <a:buFont typeface="Arial"/>
              <a:buAutoNum type="arabicPeriod"/>
            </a:pPr>
            <a:r>
              <a:rPr lang="zh-TW" sz="3000" b="1">
                <a:latin typeface="Arial"/>
                <a:ea typeface="Arial"/>
                <a:cs typeface="Arial"/>
                <a:sym typeface="Arial"/>
              </a:rPr>
              <a:t>約旦─佩特拉：</a:t>
            </a:r>
            <a:r>
              <a:rPr lang="zh-TW" sz="2500">
                <a:latin typeface="Arial"/>
                <a:ea typeface="Arial"/>
                <a:cs typeface="Arial"/>
                <a:sym typeface="Arial"/>
              </a:rPr>
              <a:t>佩特拉文明</a:t>
            </a:r>
            <a:endParaRPr sz="2500"/>
          </a:p>
        </p:txBody>
      </p:sp>
      <p:sp>
        <p:nvSpPr>
          <p:cNvPr id="4" name="矩形 3">
            <a:extLst>
              <a:ext uri="{FF2B5EF4-FFF2-40B4-BE49-F238E27FC236}">
                <a16:creationId xmlns:a16="http://schemas.microsoft.com/office/drawing/2014/main" id="{8817A1CD-834E-4988-B063-FCB3CAB6D5CE}"/>
              </a:ext>
            </a:extLst>
          </p:cNvPr>
          <p:cNvSpPr/>
          <p:nvPr/>
        </p:nvSpPr>
        <p:spPr>
          <a:xfrm>
            <a:off x="369723" y="1005840"/>
            <a:ext cx="2606446" cy="6396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Google Shape;99;gaccb372b25_0_0">
            <a:extLst>
              <a:ext uri="{FF2B5EF4-FFF2-40B4-BE49-F238E27FC236}">
                <a16:creationId xmlns:a16="http://schemas.microsoft.com/office/drawing/2014/main" id="{D53DB668-49A4-4E0C-B5BF-BF43704E9169}"/>
              </a:ext>
            </a:extLst>
          </p:cNvPr>
          <p:cNvSpPr txBox="1">
            <a:spLocks noGrp="1"/>
          </p:cNvSpPr>
          <p:nvPr>
            <p:ph type="title"/>
          </p:nvPr>
        </p:nvSpPr>
        <p:spPr>
          <a:xfrm>
            <a:off x="643669" y="320401"/>
            <a:ext cx="2751600" cy="934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zh-TW" altLang="en-US" sz="3600" b="1" dirty="0"/>
              <a:t>景點說明</a:t>
            </a:r>
            <a:endParaRPr sz="3600" b="1" dirty="0"/>
          </a:p>
        </p:txBody>
      </p:sp>
      <p:pic>
        <p:nvPicPr>
          <p:cNvPr id="10" name="圖片 9">
            <a:extLst>
              <a:ext uri="{FF2B5EF4-FFF2-40B4-BE49-F238E27FC236}">
                <a16:creationId xmlns:a16="http://schemas.microsoft.com/office/drawing/2014/main" id="{EE42897A-8B2D-4519-AE4B-68A7D85876C5}"/>
              </a:ext>
            </a:extLst>
          </p:cNvPr>
          <p:cNvPicPr>
            <a:picLocks noChangeAspect="1"/>
          </p:cNvPicPr>
          <p:nvPr/>
        </p:nvPicPr>
        <p:blipFill>
          <a:blip r:embed="rId3"/>
          <a:stretch>
            <a:fillRect/>
          </a:stretch>
        </p:blipFill>
        <p:spPr>
          <a:xfrm flipH="1">
            <a:off x="220191" y="357725"/>
            <a:ext cx="738100" cy="7381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5D12A9D-427D-44E9-BA0C-1173AFFC3923}"/>
              </a:ext>
            </a:extLst>
          </p:cNvPr>
          <p:cNvSpPr/>
          <p:nvPr/>
        </p:nvSpPr>
        <p:spPr>
          <a:xfrm>
            <a:off x="0" y="0"/>
            <a:ext cx="2827176" cy="6858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a:extLst>
              <a:ext uri="{FF2B5EF4-FFF2-40B4-BE49-F238E27FC236}">
                <a16:creationId xmlns:a16="http://schemas.microsoft.com/office/drawing/2014/main" id="{6F9DBEAD-73C9-4254-B1A3-2BD45F843F75}"/>
              </a:ext>
            </a:extLst>
          </p:cNvPr>
          <p:cNvPicPr>
            <a:picLocks noChangeAspect="1"/>
          </p:cNvPicPr>
          <p:nvPr/>
        </p:nvPicPr>
        <p:blipFill rotWithShape="1">
          <a:blip r:embed="rId2"/>
          <a:srcRect l="8668" t="-248" r="7293" b="24667"/>
          <a:stretch/>
        </p:blipFill>
        <p:spPr>
          <a:xfrm>
            <a:off x="4009646" y="1774640"/>
            <a:ext cx="2738172" cy="2853344"/>
          </a:xfrm>
          <a:prstGeom prst="rect">
            <a:avLst/>
          </a:prstGeom>
        </p:spPr>
      </p:pic>
      <p:sp>
        <p:nvSpPr>
          <p:cNvPr id="7" name="文字方塊 6">
            <a:extLst>
              <a:ext uri="{FF2B5EF4-FFF2-40B4-BE49-F238E27FC236}">
                <a16:creationId xmlns:a16="http://schemas.microsoft.com/office/drawing/2014/main" id="{CF0B75A3-0F41-469C-A9E9-9EBE77456F77}"/>
              </a:ext>
            </a:extLst>
          </p:cNvPr>
          <p:cNvSpPr txBox="1"/>
          <p:nvPr/>
        </p:nvSpPr>
        <p:spPr>
          <a:xfrm>
            <a:off x="6862359" y="2836220"/>
            <a:ext cx="2954655" cy="923330"/>
          </a:xfrm>
          <a:prstGeom prst="rect">
            <a:avLst/>
          </a:prstGeom>
          <a:noFill/>
        </p:spPr>
        <p:txBody>
          <a:bodyPr wrap="none" rtlCol="0">
            <a:spAutoFit/>
          </a:bodyPr>
          <a:lstStyle/>
          <a:p>
            <a:r>
              <a:rPr lang="zh-TW" altLang="en-US" sz="5400" b="1" dirty="0"/>
              <a:t>故事腳本</a:t>
            </a:r>
          </a:p>
        </p:txBody>
      </p:sp>
      <p:sp>
        <p:nvSpPr>
          <p:cNvPr id="10" name="等腰三角形 9">
            <a:extLst>
              <a:ext uri="{FF2B5EF4-FFF2-40B4-BE49-F238E27FC236}">
                <a16:creationId xmlns:a16="http://schemas.microsoft.com/office/drawing/2014/main" id="{93B65A93-8591-48DD-96CE-0AF45F548E2E}"/>
              </a:ext>
            </a:extLst>
          </p:cNvPr>
          <p:cNvSpPr/>
          <p:nvPr/>
        </p:nvSpPr>
        <p:spPr>
          <a:xfrm>
            <a:off x="7119258" y="3889944"/>
            <a:ext cx="214604" cy="18500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等腰三角形 10">
            <a:extLst>
              <a:ext uri="{FF2B5EF4-FFF2-40B4-BE49-F238E27FC236}">
                <a16:creationId xmlns:a16="http://schemas.microsoft.com/office/drawing/2014/main" id="{6588EBFB-416C-4D1B-B865-A018C1089D1C}"/>
              </a:ext>
            </a:extLst>
          </p:cNvPr>
          <p:cNvSpPr/>
          <p:nvPr/>
        </p:nvSpPr>
        <p:spPr>
          <a:xfrm>
            <a:off x="7562945" y="3889944"/>
            <a:ext cx="214604" cy="18500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等腰三角形 11">
            <a:extLst>
              <a:ext uri="{FF2B5EF4-FFF2-40B4-BE49-F238E27FC236}">
                <a16:creationId xmlns:a16="http://schemas.microsoft.com/office/drawing/2014/main" id="{7BCAB8C1-3B4E-4F21-A5D3-18421D8BBF82}"/>
              </a:ext>
            </a:extLst>
          </p:cNvPr>
          <p:cNvSpPr/>
          <p:nvPr/>
        </p:nvSpPr>
        <p:spPr>
          <a:xfrm>
            <a:off x="8006632" y="3889944"/>
            <a:ext cx="214604" cy="18500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等腰三角形 12">
            <a:extLst>
              <a:ext uri="{FF2B5EF4-FFF2-40B4-BE49-F238E27FC236}">
                <a16:creationId xmlns:a16="http://schemas.microsoft.com/office/drawing/2014/main" id="{7DEBB10C-7F20-4892-9103-8E2818CE033C}"/>
              </a:ext>
            </a:extLst>
          </p:cNvPr>
          <p:cNvSpPr/>
          <p:nvPr/>
        </p:nvSpPr>
        <p:spPr>
          <a:xfrm>
            <a:off x="8450319" y="3889944"/>
            <a:ext cx="214604" cy="18500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等腰三角形 13">
            <a:extLst>
              <a:ext uri="{FF2B5EF4-FFF2-40B4-BE49-F238E27FC236}">
                <a16:creationId xmlns:a16="http://schemas.microsoft.com/office/drawing/2014/main" id="{E05005E5-C0EB-4746-91C7-05B256407124}"/>
              </a:ext>
            </a:extLst>
          </p:cNvPr>
          <p:cNvSpPr/>
          <p:nvPr/>
        </p:nvSpPr>
        <p:spPr>
          <a:xfrm>
            <a:off x="8894006" y="3889944"/>
            <a:ext cx="214604" cy="18500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等腰三角形 14">
            <a:extLst>
              <a:ext uri="{FF2B5EF4-FFF2-40B4-BE49-F238E27FC236}">
                <a16:creationId xmlns:a16="http://schemas.microsoft.com/office/drawing/2014/main" id="{319A9155-49CF-4A4B-A45A-8235DC8FB869}"/>
              </a:ext>
            </a:extLst>
          </p:cNvPr>
          <p:cNvSpPr/>
          <p:nvPr/>
        </p:nvSpPr>
        <p:spPr>
          <a:xfrm>
            <a:off x="9337693" y="3889944"/>
            <a:ext cx="214604" cy="18500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348988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graphicFrame>
        <p:nvGraphicFramePr>
          <p:cNvPr id="165" name="Google Shape;165;p2"/>
          <p:cNvGraphicFramePr/>
          <p:nvPr>
            <p:extLst>
              <p:ext uri="{D42A27DB-BD31-4B8C-83A1-F6EECF244321}">
                <p14:modId xmlns:p14="http://schemas.microsoft.com/office/powerpoint/2010/main" val="4013440787"/>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dirty="0">
                          <a:latin typeface="Microsoft JhengHei"/>
                          <a:ea typeface="Microsoft JhengHei"/>
                          <a:cs typeface="Microsoft JhengHei"/>
                          <a:sym typeface="Microsoft JhengHei"/>
                        </a:rPr>
                        <a:t>1</a:t>
                      </a:r>
                      <a:endParaRPr sz="120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342900" marR="0" lvl="0" indent="-342900" algn="l" rtl="0">
                        <a:lnSpc>
                          <a:spcPct val="100000"/>
                        </a:lnSpc>
                        <a:spcBef>
                          <a:spcPts val="0"/>
                        </a:spcBef>
                        <a:spcAft>
                          <a:spcPts val="0"/>
                        </a:spcAft>
                        <a:buClr>
                          <a:srgbClr val="000000"/>
                        </a:buClr>
                        <a:buSzPts val="1200"/>
                        <a:buFont typeface="Arial"/>
                        <a:buAutoNum type="arabicPeriod"/>
                      </a:pPr>
                      <a:r>
                        <a:rPr lang="zh-TW" sz="1200" u="none" strike="noStrike" cap="none" dirty="0">
                          <a:solidFill>
                            <a:schemeClr val="dk1"/>
                          </a:solidFill>
                          <a:latin typeface="Microsoft JhengHei"/>
                          <a:ea typeface="Microsoft JhengHei"/>
                          <a:cs typeface="Microsoft JhengHei"/>
                          <a:sym typeface="Microsoft JhengHei"/>
                        </a:rPr>
                        <a:t>在蘇丹國內，阿拉丁與茉莉公主結婚之後，決定到國外蜜月旅行，當他們正商量要去哪裡時，這時神燈精靈從神燈裡出來，並且手上還拿著一張藏寶圖。</a:t>
                      </a:r>
                      <a:endParaRPr sz="1200" u="none" strike="noStrike" cap="none" dirty="0">
                        <a:solidFill>
                          <a:schemeClr val="dk1"/>
                        </a:solidFill>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200"/>
                        <a:buFont typeface="Arial"/>
                        <a:buNone/>
                      </a:pPr>
                      <a:r>
                        <a:rPr lang="zh-TW" sz="1200" b="0" u="none" strike="noStrike" cap="none">
                          <a:latin typeface="Microsoft JhengHei"/>
                          <a:ea typeface="Microsoft JhengHei"/>
                          <a:cs typeface="Microsoft JhengHei"/>
                          <a:sym typeface="Microsoft JhengHei"/>
                        </a:rPr>
                        <a:t>1_1_旁白：在蘇丹國內，阿拉丁與茉莉公主舉辦一場盛大的婚禮之後，他們倆人決定要去蜜月旅行</a:t>
                      </a: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a:latin typeface="Microsoft JhengHei"/>
                          <a:ea typeface="Microsoft JhengHei"/>
                          <a:cs typeface="Microsoft JhengHei"/>
                          <a:sym typeface="Microsoft JhengHei"/>
                        </a:rPr>
                        <a:t>1_2_阿拉丁：茉莉，我們終於結婚了！我們要不要去一趟浪漫的蜜月旅行?</a:t>
                      </a: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a:latin typeface="Microsoft JhengHei"/>
                          <a:ea typeface="Microsoft JhengHei"/>
                          <a:cs typeface="Microsoft JhengHei"/>
                          <a:sym typeface="Microsoft JhengHei"/>
                        </a:rPr>
                        <a:t>1_3_茉莉公主：好啊，我沒有離開過蘇丹國，不知道外面的世界是長什麼模樣?</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a:latin typeface="Microsoft JhengHei"/>
                          <a:ea typeface="Microsoft JhengHei"/>
                          <a:cs typeface="Microsoft JhengHei"/>
                          <a:sym typeface="Microsoft JhengHei"/>
                        </a:rPr>
                        <a:t>1_4_阿拉丁：那妳有想去的國家嗎??</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r>
                        <a:rPr lang="zh-TW" sz="1200" b="0" u="none" strike="noStrike" cap="none">
                          <a:latin typeface="Microsoft JhengHei"/>
                          <a:ea typeface="Microsoft JhengHei"/>
                          <a:cs typeface="Microsoft JhengHei"/>
                          <a:sym typeface="Microsoft JhengHei"/>
                        </a:rPr>
                        <a:t>(當茉莉公主正在開口時…突然神燈精靈從神燈裡跑出來)</a:t>
                      </a:r>
                      <a:endParaRPr sz="1400" u="none" strike="noStrike" cap="none"/>
                    </a:p>
                    <a:p>
                      <a:pPr marL="0" marR="0" lvl="0" indent="0" algn="l" rtl="0">
                        <a:lnSpc>
                          <a:spcPct val="100000"/>
                        </a:lnSpc>
                        <a:spcBef>
                          <a:spcPts val="0"/>
                        </a:spcBef>
                        <a:spcAft>
                          <a:spcPts val="0"/>
                        </a:spcAft>
                        <a:buClr>
                          <a:srgbClr val="000000"/>
                        </a:buClr>
                        <a:buSzPts val="1200"/>
                        <a:buFont typeface="Arial"/>
                        <a:buNone/>
                      </a:pP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a:latin typeface="Microsoft JhengHei"/>
                          <a:ea typeface="Microsoft JhengHei"/>
                          <a:cs typeface="Microsoft JhengHei"/>
                          <a:sym typeface="Microsoft JhengHei"/>
                        </a:rPr>
                        <a:t>1_5_神燈精靈：嘿！！！阿拉丁~~你快來看我給你帶了什麼！</a:t>
                      </a: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a:latin typeface="Microsoft JhengHei"/>
                          <a:ea typeface="Microsoft JhengHei"/>
                          <a:cs typeface="Microsoft JhengHei"/>
                          <a:sym typeface="Microsoft JhengHei"/>
                        </a:rPr>
                        <a:t>(神燈精靈一邊向阿拉丁招手，一邊揮舞手上的一張地圖)</a:t>
                      </a:r>
                      <a:endParaRPr sz="1200" b="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800" b="1"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3" name="圖片 2">
            <a:extLst>
              <a:ext uri="{FF2B5EF4-FFF2-40B4-BE49-F238E27FC236}">
                <a16:creationId xmlns:a16="http://schemas.microsoft.com/office/drawing/2014/main" id="{4A2490C1-343F-4673-9FF3-E795EC556C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4" cy="43086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graphicFrame>
        <p:nvGraphicFramePr>
          <p:cNvPr id="170" name="Google Shape;170;p3"/>
          <p:cNvGraphicFramePr/>
          <p:nvPr>
            <p:extLst>
              <p:ext uri="{D42A27DB-BD31-4B8C-83A1-F6EECF244321}">
                <p14:modId xmlns:p14="http://schemas.microsoft.com/office/powerpoint/2010/main" val="2759517502"/>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dirty="0">
                          <a:latin typeface="Microsoft JhengHei"/>
                          <a:ea typeface="Microsoft JhengHei"/>
                          <a:cs typeface="Microsoft JhengHei"/>
                          <a:sym typeface="Microsoft JhengHei"/>
                        </a:rPr>
                        <a:t>2</a:t>
                      </a:r>
                      <a:endParaRPr sz="120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dirty="0">
                          <a:solidFill>
                            <a:schemeClr val="dk1"/>
                          </a:solidFill>
                          <a:latin typeface="Microsoft JhengHei"/>
                          <a:ea typeface="Microsoft JhengHei"/>
                          <a:cs typeface="Microsoft JhengHei"/>
                          <a:sym typeface="Microsoft JhengHei"/>
                        </a:rPr>
                        <a:t>神燈精靈告訴阿拉丁這是在四十大盜(阿拉丁的父親)的寶藏堆中找到的，神燈精靈慫恿他們趁著蜜月旅行來尋找未知的寶藏。</a:t>
                      </a:r>
                      <a:endParaRPr sz="1800" u="none" strike="noStrike" cap="none" dirty="0">
                        <a:solidFill>
                          <a:schemeClr val="dk1"/>
                        </a:solidFill>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2_1_阿拉丁：嘿！好久不見！你這幾天跑去哪裡了?我都找不到你，你手上拿什麼東西?</a:t>
                      </a:r>
                      <a:endParaRPr sz="1400" u="none" strike="noStrike" cap="none" dirty="0"/>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2_2_神燈精靈：你看！藏寶圖，我前幾天從四十大盜那裡順來的，厲害吧！</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2_3_神燈精靈：阿拉丁，不如你和茉莉一邊蜜月旅行，一邊去找寶藏如何?看看這地方究竟藏了什麼寶貝，而且你看這張地圖上面有標記1/7，是不是代表地圖會有7張阿</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(阿拉丁聽完後，看向茉莉公主)</a:t>
                      </a:r>
                      <a:endParaRPr sz="1400" u="none" strike="noStrike" cap="none" dirty="0"/>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2_4_阿拉丁：找寶藏嗎??好啊！好久沒去探險了，茉莉，你覺得呢?</a:t>
                      </a:r>
                      <a:endParaRPr sz="1400" u="none" strike="noStrike" cap="none" dirty="0"/>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2_5_茉莉公主：好啊，感覺蠻有趣的，我們就去地圖上面標記的地方看看吧！</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rgbClr val="000000"/>
                        </a:buClr>
                        <a:buSzPts val="1200"/>
                        <a:buFont typeface="Arial"/>
                        <a:buNone/>
                      </a:pPr>
                      <a:endParaRPr sz="1200" b="0" u="none" strike="noStrike" cap="none" dirty="0">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3" name="圖片 2">
            <a:extLst>
              <a:ext uri="{FF2B5EF4-FFF2-40B4-BE49-F238E27FC236}">
                <a16:creationId xmlns:a16="http://schemas.microsoft.com/office/drawing/2014/main" id="{342F1AF7-1AF8-4071-B162-4474EA7D4B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graphicFrame>
        <p:nvGraphicFramePr>
          <p:cNvPr id="175" name="Google Shape;175;p4"/>
          <p:cNvGraphicFramePr/>
          <p:nvPr>
            <p:extLst>
              <p:ext uri="{D42A27DB-BD31-4B8C-83A1-F6EECF244321}">
                <p14:modId xmlns:p14="http://schemas.microsoft.com/office/powerpoint/2010/main" val="4071345988"/>
              </p:ext>
            </p:extLst>
          </p:nvPr>
        </p:nvGraphicFramePr>
        <p:xfrm>
          <a:off x="239698" y="221942"/>
          <a:ext cx="11603125" cy="6242000"/>
        </p:xfrm>
        <a:graphic>
          <a:graphicData uri="http://schemas.openxmlformats.org/drawingml/2006/table">
            <a:tbl>
              <a:tblPr firstRow="1" bandRow="1">
                <a:noFill/>
                <a:tableStyleId>{E701BB65-6583-4DEC-B353-B6D606DAAFB0}</a:tableStyleId>
              </a:tblPr>
              <a:tblGrid>
                <a:gridCol w="568175">
                  <a:extLst>
                    <a:ext uri="{9D8B030D-6E8A-4147-A177-3AD203B41FA5}">
                      <a16:colId xmlns:a16="http://schemas.microsoft.com/office/drawing/2014/main" val="20000"/>
                    </a:ext>
                  </a:extLst>
                </a:gridCol>
                <a:gridCol w="5814875">
                  <a:extLst>
                    <a:ext uri="{9D8B030D-6E8A-4147-A177-3AD203B41FA5}">
                      <a16:colId xmlns:a16="http://schemas.microsoft.com/office/drawing/2014/main" val="20001"/>
                    </a:ext>
                  </a:extLst>
                </a:gridCol>
                <a:gridCol w="1935325">
                  <a:extLst>
                    <a:ext uri="{9D8B030D-6E8A-4147-A177-3AD203B41FA5}">
                      <a16:colId xmlns:a16="http://schemas.microsoft.com/office/drawing/2014/main" val="20002"/>
                    </a:ext>
                  </a:extLst>
                </a:gridCol>
                <a:gridCol w="3284750">
                  <a:extLst>
                    <a:ext uri="{9D8B030D-6E8A-4147-A177-3AD203B41FA5}">
                      <a16:colId xmlns:a16="http://schemas.microsoft.com/office/drawing/2014/main" val="20003"/>
                    </a:ext>
                  </a:extLst>
                </a:gridCol>
              </a:tblGrid>
              <a:tr h="337350">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序號</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畫面說明</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zh-TW" sz="1400" u="none" strike="noStrike" cap="none">
                          <a:solidFill>
                            <a:schemeClr val="dk1"/>
                          </a:solidFill>
                          <a:latin typeface="Microsoft JhengHei"/>
                          <a:ea typeface="Microsoft JhengHei"/>
                          <a:cs typeface="Microsoft JhengHei"/>
                          <a:sym typeface="Microsoft JhengHei"/>
                        </a:rPr>
                        <a:t>對白</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D966"/>
                    </a:solidFill>
                  </a:tcPr>
                </a:tc>
                <a:extLst>
                  <a:ext uri="{0D108BD9-81ED-4DB2-BD59-A6C34878D82A}">
                    <a16:rowId xmlns:a16="http://schemas.microsoft.com/office/drawing/2014/main" val="10000"/>
                  </a:ext>
                </a:extLst>
              </a:tr>
              <a:tr h="4360275">
                <a:tc>
                  <a:txBody>
                    <a:bodyPr/>
                    <a:lstStyle/>
                    <a:p>
                      <a:pPr marL="0" marR="0" lvl="0" indent="0" algn="ctr" rtl="0">
                        <a:lnSpc>
                          <a:spcPct val="100000"/>
                        </a:lnSpc>
                        <a:spcBef>
                          <a:spcPts val="0"/>
                        </a:spcBef>
                        <a:spcAft>
                          <a:spcPts val="0"/>
                        </a:spcAft>
                        <a:buClr>
                          <a:srgbClr val="000000"/>
                        </a:buClr>
                        <a:buSzPts val="1200"/>
                        <a:buFont typeface="Arial"/>
                        <a:buNone/>
                      </a:pPr>
                      <a:r>
                        <a:rPr lang="zh-TW" sz="1200" u="none" strike="noStrike" cap="none">
                          <a:latin typeface="Microsoft JhengHei"/>
                          <a:ea typeface="Microsoft JhengHei"/>
                          <a:cs typeface="Microsoft JhengHei"/>
                          <a:sym typeface="Microsoft JhengHei"/>
                        </a:rPr>
                        <a:t>3</a:t>
                      </a:r>
                      <a:endParaRPr sz="12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latin typeface="Microsoft JhengHei"/>
                        <a:ea typeface="Microsoft JhengHei"/>
                        <a:cs typeface="Microsoft JhengHei"/>
                        <a:sym typeface="Microsoft JhengHei"/>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rgbClr val="000000"/>
                        </a:buClr>
                        <a:buSzPts val="1800"/>
                        <a:buFont typeface="Arial"/>
                        <a:buNone/>
                      </a:pPr>
                      <a:r>
                        <a:rPr lang="zh-TW" sz="1800" u="none" strike="noStrike" cap="none">
                          <a:solidFill>
                            <a:schemeClr val="dk1"/>
                          </a:solidFill>
                          <a:latin typeface="Microsoft JhengHei"/>
                          <a:ea typeface="Microsoft JhengHei"/>
                          <a:cs typeface="Microsoft JhengHei"/>
                          <a:sym typeface="Microsoft JhengHei"/>
                        </a:rPr>
                        <a:t>阿拉丁及茉莉公主考慮之後，決定乘坐飛天魔毯與神燈精靈一起到藏寶圖上所標示的地方來尋找未知的寶藏。</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rowSpan="2">
                  <a:txBody>
                    <a:bodyPr/>
                    <a:lstStyle/>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3_1_阿拉丁：既然茉莉都同意了，那就這麼決定了！我們搭飛天魔毯過去吧！</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3_2_神燈精靈：我也要去！我也要去！阿拉丁記得帶上我~</a:t>
                      </a:r>
                      <a:endParaRPr sz="1400" u="none" strike="noStrike" cap="none" dirty="0"/>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3_3_阿拉丁：當然會帶上你啦，你可是我的好兄弟呢！</a:t>
                      </a: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Calibri"/>
                        <a:buNone/>
                      </a:pPr>
                      <a:endParaRPr sz="1200" b="0" u="none" strike="noStrike" cap="none" dirty="0">
                        <a:latin typeface="Microsoft JhengHei"/>
                        <a:ea typeface="Microsoft JhengHei"/>
                        <a:cs typeface="Microsoft JhengHei"/>
                        <a:sym typeface="Microsoft JhengHei"/>
                      </a:endParaRPr>
                    </a:p>
                    <a:p>
                      <a:pPr marL="0" marR="0" lvl="0" indent="0" algn="l" rtl="0">
                        <a:lnSpc>
                          <a:spcPct val="100000"/>
                        </a:lnSpc>
                        <a:spcBef>
                          <a:spcPts val="0"/>
                        </a:spcBef>
                        <a:spcAft>
                          <a:spcPts val="0"/>
                        </a:spcAft>
                        <a:buClr>
                          <a:schemeClr val="dk1"/>
                        </a:buClr>
                        <a:buSzPts val="1200"/>
                        <a:buFont typeface="Microsoft JhengHei"/>
                        <a:buNone/>
                      </a:pPr>
                      <a:r>
                        <a:rPr lang="zh-TW" sz="1200" b="0" u="none" strike="noStrike" cap="none" dirty="0">
                          <a:latin typeface="Microsoft JhengHei"/>
                          <a:ea typeface="Microsoft JhengHei"/>
                          <a:cs typeface="Microsoft JhengHei"/>
                          <a:sym typeface="Microsoft JhengHei"/>
                        </a:rPr>
                        <a:t>3_4_旁白：於是阿拉丁帶上神燈精靈與茉莉公主一起搭乘飛天魔毯到藏寶圖的第一個位置來尋找未知的寶藏…</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extLst>
                  <a:ext uri="{0D108BD9-81ED-4DB2-BD59-A6C34878D82A}">
                    <a16:rowId xmlns:a16="http://schemas.microsoft.com/office/drawing/2014/main" val="10001"/>
                  </a:ext>
                </a:extLst>
              </a:tr>
              <a:tr h="1544375">
                <a:tc gridSpan="2">
                  <a:txBody>
                    <a:bodyPr/>
                    <a:lstStyle/>
                    <a:p>
                      <a:pPr marL="0" marR="0" lvl="0" indent="0" algn="l" rtl="0">
                        <a:lnSpc>
                          <a:spcPct val="100000"/>
                        </a:lnSpc>
                        <a:spcBef>
                          <a:spcPts val="0"/>
                        </a:spcBef>
                        <a:spcAft>
                          <a:spcPts val="0"/>
                        </a:spcAft>
                        <a:buClr>
                          <a:srgbClr val="000000"/>
                        </a:buClr>
                        <a:buSzPts val="1800"/>
                        <a:buFont typeface="Arial"/>
                        <a:buNone/>
                      </a:pPr>
                      <a:r>
                        <a:rPr lang="zh-TW" sz="1800" b="1" u="none" strike="noStrike" cap="none" dirty="0">
                          <a:latin typeface="Microsoft JhengHei"/>
                          <a:ea typeface="Microsoft JhengHei"/>
                          <a:cs typeface="Microsoft JhengHei"/>
                          <a:sym typeface="Microsoft JhengHei"/>
                        </a:rPr>
                        <a:t>備註：</a:t>
                      </a:r>
                      <a:endParaRPr sz="1400" u="none" strike="noStrike" cap="none" dirty="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noFill/>
                  </a:tcPr>
                </a:tc>
                <a:tc hMerge="1">
                  <a:txBody>
                    <a:bodyPr/>
                    <a:lstStyle/>
                    <a:p>
                      <a:endParaRPr lang="zh-TW"/>
                    </a:p>
                  </a:txBody>
                  <a:tcPr/>
                </a:tc>
                <a:tc vMerge="1">
                  <a:txBody>
                    <a:bodyPr/>
                    <a:lstStyle/>
                    <a:p>
                      <a:endParaRPr lang="zh-TW"/>
                    </a:p>
                  </a:txBody>
                  <a:tcPr/>
                </a:tc>
                <a:tc vMerge="1">
                  <a:txBody>
                    <a:bodyPr/>
                    <a:lstStyle/>
                    <a:p>
                      <a:endParaRPr lang="zh-TW"/>
                    </a:p>
                  </a:txBody>
                  <a:tcPr/>
                </a:tc>
                <a:extLst>
                  <a:ext uri="{0D108BD9-81ED-4DB2-BD59-A6C34878D82A}">
                    <a16:rowId xmlns:a16="http://schemas.microsoft.com/office/drawing/2014/main" val="10002"/>
                  </a:ext>
                </a:extLst>
              </a:tr>
            </a:tbl>
          </a:graphicData>
        </a:graphic>
      </p:graphicFrame>
      <p:pic>
        <p:nvPicPr>
          <p:cNvPr id="3" name="圖片 2">
            <a:extLst>
              <a:ext uri="{FF2B5EF4-FFF2-40B4-BE49-F238E27FC236}">
                <a16:creationId xmlns:a16="http://schemas.microsoft.com/office/drawing/2014/main" id="{9C94EABF-7B10-4B0A-9B48-55488C1AD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18" y="593303"/>
            <a:ext cx="5385873" cy="4308699"/>
          </a:xfrm>
          <a:prstGeom prst="rect">
            <a:avLst/>
          </a:prstGeom>
        </p:spPr>
      </p:pic>
    </p:spTree>
  </p:cSld>
  <p:clrMapOvr>
    <a:masterClrMapping/>
  </p:clrMapOvr>
</p:sld>
</file>

<file path=ppt/theme/theme1.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TotalTime>
  <Words>11991</Words>
  <Application>Microsoft Office PowerPoint</Application>
  <PresentationFormat>寬螢幕</PresentationFormat>
  <Paragraphs>545</Paragraphs>
  <Slides>31</Slides>
  <Notes>30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31</vt:i4>
      </vt:variant>
    </vt:vector>
  </HeadingPairs>
  <TitlesOfParts>
    <vt:vector size="36" baseType="lpstr">
      <vt:lpstr>Microsoft JhengHei</vt:lpstr>
      <vt:lpstr>DFKai-SB</vt:lpstr>
      <vt:lpstr>Arial</vt:lpstr>
      <vt:lpstr>Calibri</vt:lpstr>
      <vt:lpstr>Office 佈景主題</vt:lpstr>
      <vt:lpstr>PowerPoint 簡報</vt:lpstr>
      <vt:lpstr>角色介紹</vt:lpstr>
      <vt:lpstr>故事說明</vt:lpstr>
      <vt:lpstr>景點分布</vt:lpstr>
      <vt:lpstr>景點說明</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阿拉丁與茉莉公主的蜜月旅行</dc:title>
  <dc:creator>徐語彤</dc:creator>
  <cp:lastModifiedBy>語彤 徐</cp:lastModifiedBy>
  <cp:revision>24</cp:revision>
  <dcterms:created xsi:type="dcterms:W3CDTF">2020-11-12T01:25:23Z</dcterms:created>
  <dcterms:modified xsi:type="dcterms:W3CDTF">2020-11-24T04:39:07Z</dcterms:modified>
</cp:coreProperties>
</file>